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diagrams/data1.xml" ContentType="application/vnd.openxmlformats-officedocument.drawingml.diagramData+xml"/>
  <Override PartName="/ppt/diagrams/data8.xml" ContentType="application/vnd.openxmlformats-officedocument.drawingml.diagramData+xml"/>
  <Override PartName="/ppt/diagrams/data7.xml" ContentType="application/vnd.openxmlformats-officedocument.drawingml.diagramData+xml"/>
  <Override PartName="/ppt/diagrams/data6.xml" ContentType="application/vnd.openxmlformats-officedocument.drawingml.diagramData+xml"/>
  <Override PartName="/ppt/diagrams/data5.xml" ContentType="application/vnd.openxmlformats-officedocument.drawingml.diagramData+xml"/>
  <Override PartName="/ppt/diagrams/data4.xml" ContentType="application/vnd.openxmlformats-officedocument.drawingml.diagramData+xml"/>
  <Override PartName="/ppt/diagrams/data3.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6.xml" ContentType="application/vnd.openxmlformats-officedocument.drawingml.diagramData+xml"/>
  <Override PartName="/ppt/diagrams/data15.xml" ContentType="application/vnd.openxmlformats-officedocument.drawingml.diagramData+xml"/>
  <Override PartName="/ppt/diagrams/data14.xml" ContentType="application/vnd.openxmlformats-officedocument.drawingml.diagramData+xml"/>
  <Override PartName="/ppt/diagrams/data13.xml" ContentType="application/vnd.openxmlformats-officedocument.drawingml.diagramData+xml"/>
  <Override PartName="/ppt/diagrams/data12.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9.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28.xml" ContentType="application/vnd.openxmlformats-officedocument.presentationml.slide+xml"/>
  <Override PartName="/ppt/slides/slide41.xml" ContentType="application/vnd.openxmlformats-officedocument.presentationml.slide+xml"/>
  <Override PartName="/ppt/slides/slide3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Slides/notesSlide18.xml" ContentType="application/vnd.openxmlformats-officedocument.presentationml.notesSlide+xml"/>
  <Override PartName="/ppt/slideLayouts/slideLayout5.xml" ContentType="application/vnd.openxmlformats-officedocument.presentationml.slideLayout+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12.xml" ContentType="application/vnd.ms-office.drawingml.diagramDrawing+xml"/>
  <Override PartName="/ppt/diagrams/drawing3.xml" ContentType="application/vnd.ms-office.drawingml.diagramDrawing+xml"/>
  <Override PartName="/ppt/diagrams/colors3.xml" ContentType="application/vnd.openxmlformats-officedocument.drawingml.diagramColors+xml"/>
  <Override PartName="/ppt/diagrams/layout5.xml" ContentType="application/vnd.openxmlformats-officedocument.drawingml.diagramLayout+xml"/>
  <Override PartName="/ppt/diagrams/quickStyle6.xml" ContentType="application/vnd.openxmlformats-officedocument.drawingml.diagramStyle+xml"/>
  <Override PartName="/ppt/diagrams/layout6.xml" ContentType="application/vnd.openxmlformats-officedocument.drawingml.diagramLayout+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drawing4.xml" ContentType="application/vnd.ms-office.drawingml.diagramDrawing+xml"/>
  <Override PartName="/ppt/diagrams/colors1.xml" ContentType="application/vnd.openxmlformats-officedocument.drawingml.diagramColors+xml"/>
  <Override PartName="/ppt/diagrams/layout3.xml" ContentType="application/vnd.openxmlformats-officedocument.drawingml.diagramLayout+xml"/>
  <Override PartName="/ppt/diagrams/colors12.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2.xml" ContentType="application/vnd.openxmlformats-officedocument.theme+xml"/>
  <Override PartName="/ppt/diagrams/drawing1.xml" ContentType="application/vnd.ms-office.drawingml.diagramDrawing+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quickStyle3.xml" ContentType="application/vnd.openxmlformats-officedocument.drawingml.diagramStyle+xml"/>
  <Override PartName="/ppt/diagrams/colors6.xml" ContentType="application/vnd.openxmlformats-officedocument.drawingml.diagramColors+xml"/>
  <Override PartName="/ppt/theme/theme1.xml" ContentType="application/vnd.openxmlformats-officedocument.theme+xml"/>
  <Override PartName="/ppt/diagrams/layout16.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quickStyle15.xml" ContentType="application/vnd.openxmlformats-officedocument.drawingml.diagramStyle+xml"/>
  <Override PartName="/ppt/diagrams/layout15.xml" ContentType="application/vnd.openxmlformats-officedocument.drawingml.diagramLayout+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3.xml" ContentType="application/vnd.ms-office.drawingml.diagramDrawing+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rawing6.xml" ContentType="application/vnd.ms-office.drawingml.diagramDrawing+xml"/>
  <Override PartName="/ppt/notesMasters/notesMaster1.xml" ContentType="application/vnd.openxmlformats-officedocument.presentationml.notesMaster+xml"/>
  <Override PartName="/ppt/diagrams/drawing11.xml" ContentType="application/vnd.ms-office.drawingml.diagramDrawing+xml"/>
  <Override PartName="/ppt/diagrams/colors8.xml" ContentType="application/vnd.openxmlformats-officedocument.drawingml.diagramColors+xml"/>
  <Override PartName="/ppt/diagrams/drawing8.xml" ContentType="application/vnd.ms-office.drawingml.diagramDrawing+xml"/>
  <Override PartName="/ppt/diagrams/layout9.xml" ContentType="application/vnd.openxmlformats-officedocument.drawingml.diagramLayout+xml"/>
  <Override PartName="/ppt/diagrams/quickStyle9.xml" ContentType="application/vnd.openxmlformats-officedocument.drawingml.diagramStyle+xml"/>
  <Override PartName="/ppt/diagrams/quickStyle8.xml" ContentType="application/vnd.openxmlformats-officedocument.drawingml.diagramStyle+xml"/>
  <Override PartName="/ppt/diagrams/layout8.xml" ContentType="application/vnd.openxmlformats-officedocument.drawingml.diagramLayout+xml"/>
  <Override PartName="/ppt/diagrams/drawing7.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colors9.xml" ContentType="application/vnd.openxmlformats-officedocument.drawingml.diagramColors+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9.xml" ContentType="application/vnd.ms-office.drawingml.diagramDrawing+xml"/>
  <Override PartName="/ppt/diagrams/colors10.xml" ContentType="application/vnd.openxmlformats-officedocument.drawingml.diagramColors+xml"/>
  <Override PartName="/ppt/diagrams/layout10.xml" ContentType="application/vnd.openxmlformats-officedocument.drawingml.diagramLayout+xml"/>
  <Override PartName="/ppt/diagrams/drawing10.xml" ContentType="application/vnd.ms-office.drawingml.diagramDrawing+xml"/>
  <Override PartName="/ppt/diagrams/quickStyle10.xml" ContentType="application/vnd.openxmlformats-officedocument.drawingml.diagram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52"/>
  </p:notesMasterIdLst>
  <p:sldIdLst>
    <p:sldId id="256" r:id="rId2"/>
    <p:sldId id="367" r:id="rId3"/>
    <p:sldId id="368" r:id="rId4"/>
    <p:sldId id="357" r:id="rId5"/>
    <p:sldId id="356" r:id="rId6"/>
    <p:sldId id="359" r:id="rId7"/>
    <p:sldId id="362" r:id="rId8"/>
    <p:sldId id="379" r:id="rId9"/>
    <p:sldId id="360" r:id="rId10"/>
    <p:sldId id="257" r:id="rId11"/>
    <p:sldId id="324" r:id="rId12"/>
    <p:sldId id="334" r:id="rId13"/>
    <p:sldId id="376" r:id="rId14"/>
    <p:sldId id="375" r:id="rId15"/>
    <p:sldId id="378" r:id="rId16"/>
    <p:sldId id="377" r:id="rId17"/>
    <p:sldId id="354" r:id="rId18"/>
    <p:sldId id="369" r:id="rId19"/>
    <p:sldId id="396" r:id="rId20"/>
    <p:sldId id="388" r:id="rId21"/>
    <p:sldId id="276" r:id="rId22"/>
    <p:sldId id="279" r:id="rId23"/>
    <p:sldId id="280" r:id="rId24"/>
    <p:sldId id="281" r:id="rId25"/>
    <p:sldId id="282" r:id="rId26"/>
    <p:sldId id="283" r:id="rId27"/>
    <p:sldId id="387" r:id="rId28"/>
    <p:sldId id="370" r:id="rId29"/>
    <p:sldId id="371" r:id="rId30"/>
    <p:sldId id="372" r:id="rId31"/>
    <p:sldId id="373" r:id="rId32"/>
    <p:sldId id="380" r:id="rId33"/>
    <p:sldId id="391" r:id="rId34"/>
    <p:sldId id="383" r:id="rId35"/>
    <p:sldId id="337" r:id="rId36"/>
    <p:sldId id="338" r:id="rId37"/>
    <p:sldId id="339" r:id="rId38"/>
    <p:sldId id="340" r:id="rId39"/>
    <p:sldId id="341" r:id="rId40"/>
    <p:sldId id="342" r:id="rId41"/>
    <p:sldId id="343" r:id="rId42"/>
    <p:sldId id="344" r:id="rId43"/>
    <p:sldId id="366" r:id="rId44"/>
    <p:sldId id="363" r:id="rId45"/>
    <p:sldId id="364" r:id="rId46"/>
    <p:sldId id="365" r:id="rId47"/>
    <p:sldId id="392" r:id="rId48"/>
    <p:sldId id="393" r:id="rId49"/>
    <p:sldId id="394" r:id="rId50"/>
    <p:sldId id="395" r:id="rId51"/>
  </p:sldIdLst>
  <p:sldSz cx="9144000" cy="6858000" type="screen4x3"/>
  <p:notesSz cx="6858000" cy="9144000"/>
  <p:embeddedFontLst>
    <p:embeddedFont>
      <p:font typeface="Calibri" panose="020F0502020204030204" pitchFamily="34" charset="0"/>
      <p:regular r:id="rId53"/>
      <p:bold r:id="rId54"/>
      <p:italic r:id="rId55"/>
      <p:boldItalic r:id="rId56"/>
    </p:embeddedFont>
    <p:embeddedFont>
      <p:font typeface="Palatino Linotype" panose="02040502050505030304" pitchFamily="18" charset="0"/>
      <p:regular r:id="rId57"/>
      <p:bold r:id="rId58"/>
      <p:italic r:id="rId59"/>
      <p:boldItalic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594E86"/>
    <a:srgbClr val="7A75BF"/>
    <a:srgbClr val="99CCFF"/>
    <a:srgbClr val="99FF99"/>
    <a:srgbClr val="D9F600"/>
    <a:srgbClr val="D6F208"/>
    <a:srgbClr val="ECFF63"/>
    <a:srgbClr val="8661AB"/>
    <a:srgbClr val="8864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notesViewPr>
    <p:cSldViewPr>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0A352-279B-484D-BF69-24588551DF27}"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A5862BCA-23BB-4518-B0C5-BF5DA421938B}">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t</a:t>
          </a:r>
          <a:r>
            <a:rPr lang="en-US" sz="2500" b="1" dirty="0" smtClean="0">
              <a:effectLst>
                <a:outerShdw blurRad="76200" dist="63500" dir="2700000" algn="tl" rotWithShape="0">
                  <a:prstClr val="black">
                    <a:alpha val="60000"/>
                  </a:prstClr>
                </a:outerShdw>
              </a:effectLst>
              <a:latin typeface="Calibri" pitchFamily="34" charset="0"/>
            </a:rPr>
            <a:t>he members of the institutional constituency (students, parents/guardians, alumni, church leaders and members, local and regional community), who want assurance regarding the quality of the programs and degrees offered as well as the institutional congruence with the message and mission of the Seventh-day Adventist Church </a:t>
          </a:r>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F316EA9C-FC1E-409F-B16F-C4A894DDFB64}" type="parTrans" cxnId="{372C25E9-58AE-46AB-BB41-84BE04023C5D}">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685042FE-787D-42B9-AF30-0208ACD49366}" type="sibTrans" cxnId="{372C25E9-58AE-46AB-BB41-84BE04023C5D}">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3425E905-7330-4D35-AE5F-0743C044A727}">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t</a:t>
          </a:r>
          <a:r>
            <a:rPr lang="en-US" sz="2500" b="1" dirty="0" smtClean="0">
              <a:effectLst>
                <a:outerShdw blurRad="76200" dist="63500" dir="2700000" algn="tl" rotWithShape="0">
                  <a:prstClr val="black">
                    <a:alpha val="60000"/>
                  </a:prstClr>
                </a:outerShdw>
              </a:effectLst>
              <a:latin typeface="Calibri" pitchFamily="34" charset="0"/>
            </a:rPr>
            <a:t>he other Seventh-day Adventist colleges and universities worldwide which expect assurance of credit and degree reciprocity with the educational institution being visited</a:t>
          </a:r>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BE11D2A9-D487-4AD1-93C1-A121DDF20092}" type="parTrans" cxnId="{209DA6B5-F82A-49A1-AEDF-EF76BFE28252}">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19C6D7D0-8D41-424A-A519-09125A34CCE0}" type="sibTrans" cxnId="{209DA6B5-F82A-49A1-AEDF-EF76BFE28252}">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C7F9A6B4-95EF-4A31-A6C1-4751F79C4C53}">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t</a:t>
          </a:r>
          <a:r>
            <a:rPr lang="en-US" sz="2500" b="1" dirty="0" smtClean="0">
              <a:effectLst>
                <a:outerShdw blurRad="76200" dist="63500" dir="2700000" algn="tl" rotWithShape="0">
                  <a:prstClr val="black">
                    <a:alpha val="60000"/>
                  </a:prstClr>
                </a:outerShdw>
              </a:effectLst>
              <a:latin typeface="Calibri" pitchFamily="34" charset="0"/>
            </a:rPr>
            <a:t>he Seventh-day Adventist Church at large whose leaders and members desire assurance of the overall quality and mission effectiveness of an institution that is part of its global educational network</a:t>
          </a:r>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706D54B6-C012-4EEE-AF82-9C297B944214}" type="parTrans" cxnId="{00DEAD19-96C8-41DE-8C82-A77E58BD2B1F}">
      <dgm:prSet/>
      <dgm:spPr/>
      <dgm:t>
        <a:bodyPr/>
        <a:lstStyle/>
        <a:p>
          <a:endParaRPr lang="en-US" sz="2500"/>
        </a:p>
      </dgm:t>
    </dgm:pt>
    <dgm:pt modelId="{143FD4CC-132E-4867-82F7-B5024898B48F}" type="sibTrans" cxnId="{00DEAD19-96C8-41DE-8C82-A77E58BD2B1F}">
      <dgm:prSet/>
      <dgm:spPr/>
      <dgm:t>
        <a:bodyPr/>
        <a:lstStyle/>
        <a:p>
          <a:endParaRPr lang="en-US" sz="2500"/>
        </a:p>
      </dgm:t>
    </dgm:pt>
    <dgm:pt modelId="{94D87C8E-FE42-4BC2-8B98-FB9C5F8D8164}" type="pres">
      <dgm:prSet presAssocID="{05C0A352-279B-484D-BF69-24588551DF27}" presName="linear" presStyleCnt="0">
        <dgm:presLayoutVars>
          <dgm:animLvl val="lvl"/>
          <dgm:resizeHandles val="exact"/>
        </dgm:presLayoutVars>
      </dgm:prSet>
      <dgm:spPr/>
      <dgm:t>
        <a:bodyPr/>
        <a:lstStyle/>
        <a:p>
          <a:endParaRPr lang="en-US"/>
        </a:p>
      </dgm:t>
    </dgm:pt>
    <dgm:pt modelId="{14555B82-DABA-48E4-8C31-6B2D6F186438}" type="pres">
      <dgm:prSet presAssocID="{A5862BCA-23BB-4518-B0C5-BF5DA421938B}" presName="parentText" presStyleLbl="node1" presStyleIdx="0" presStyleCnt="3" custScaleY="132885">
        <dgm:presLayoutVars>
          <dgm:chMax val="0"/>
          <dgm:bulletEnabled val="1"/>
        </dgm:presLayoutVars>
      </dgm:prSet>
      <dgm:spPr/>
      <dgm:t>
        <a:bodyPr/>
        <a:lstStyle/>
        <a:p>
          <a:endParaRPr lang="en-US"/>
        </a:p>
      </dgm:t>
    </dgm:pt>
    <dgm:pt modelId="{8EDCB019-FD5E-4DE6-BE77-D42A15E02E87}" type="pres">
      <dgm:prSet presAssocID="{685042FE-787D-42B9-AF30-0208ACD49366}" presName="spacer" presStyleCnt="0"/>
      <dgm:spPr/>
      <dgm:t>
        <a:bodyPr/>
        <a:lstStyle/>
        <a:p>
          <a:endParaRPr lang="en-US"/>
        </a:p>
      </dgm:t>
    </dgm:pt>
    <dgm:pt modelId="{D429281E-F1A8-431E-B21B-B9428A7DE8AC}" type="pres">
      <dgm:prSet presAssocID="{3425E905-7330-4D35-AE5F-0743C044A727}" presName="parentText" presStyleLbl="node1" presStyleIdx="1" presStyleCnt="3" custScaleY="73413">
        <dgm:presLayoutVars>
          <dgm:chMax val="0"/>
          <dgm:bulletEnabled val="1"/>
        </dgm:presLayoutVars>
      </dgm:prSet>
      <dgm:spPr/>
      <dgm:t>
        <a:bodyPr/>
        <a:lstStyle/>
        <a:p>
          <a:endParaRPr lang="en-US"/>
        </a:p>
      </dgm:t>
    </dgm:pt>
    <dgm:pt modelId="{DE435115-E2F0-4934-B9EA-9CE239E618B3}" type="pres">
      <dgm:prSet presAssocID="{19C6D7D0-8D41-424A-A519-09125A34CCE0}" presName="spacer" presStyleCnt="0"/>
      <dgm:spPr/>
      <dgm:t>
        <a:bodyPr/>
        <a:lstStyle/>
        <a:p>
          <a:endParaRPr lang="en-US"/>
        </a:p>
      </dgm:t>
    </dgm:pt>
    <dgm:pt modelId="{B9677CC1-DDA5-4789-998D-8AC7737D9F17}" type="pres">
      <dgm:prSet presAssocID="{C7F9A6B4-95EF-4A31-A6C1-4751F79C4C53}" presName="parentText" presStyleLbl="node1" presStyleIdx="2" presStyleCnt="3" custScaleY="94568">
        <dgm:presLayoutVars>
          <dgm:chMax val="0"/>
          <dgm:bulletEnabled val="1"/>
        </dgm:presLayoutVars>
      </dgm:prSet>
      <dgm:spPr/>
      <dgm:t>
        <a:bodyPr/>
        <a:lstStyle/>
        <a:p>
          <a:endParaRPr lang="en-US"/>
        </a:p>
      </dgm:t>
    </dgm:pt>
  </dgm:ptLst>
  <dgm:cxnLst>
    <dgm:cxn modelId="{209DA6B5-F82A-49A1-AEDF-EF76BFE28252}" srcId="{05C0A352-279B-484D-BF69-24588551DF27}" destId="{3425E905-7330-4D35-AE5F-0743C044A727}" srcOrd="1" destOrd="0" parTransId="{BE11D2A9-D487-4AD1-93C1-A121DDF20092}" sibTransId="{19C6D7D0-8D41-424A-A519-09125A34CCE0}"/>
    <dgm:cxn modelId="{FD0B527A-20DE-4C63-BEF7-0B9D84B06566}" type="presOf" srcId="{3425E905-7330-4D35-AE5F-0743C044A727}" destId="{D429281E-F1A8-431E-B21B-B9428A7DE8AC}" srcOrd="0" destOrd="0" presId="urn:microsoft.com/office/officeart/2005/8/layout/vList2"/>
    <dgm:cxn modelId="{00DEAD19-96C8-41DE-8C82-A77E58BD2B1F}" srcId="{05C0A352-279B-484D-BF69-24588551DF27}" destId="{C7F9A6B4-95EF-4A31-A6C1-4751F79C4C53}" srcOrd="2" destOrd="0" parTransId="{706D54B6-C012-4EEE-AF82-9C297B944214}" sibTransId="{143FD4CC-132E-4867-82F7-B5024898B48F}"/>
    <dgm:cxn modelId="{D17D6EDB-E92B-424D-BD54-69623E568116}" type="presOf" srcId="{A5862BCA-23BB-4518-B0C5-BF5DA421938B}" destId="{14555B82-DABA-48E4-8C31-6B2D6F186438}" srcOrd="0" destOrd="0" presId="urn:microsoft.com/office/officeart/2005/8/layout/vList2"/>
    <dgm:cxn modelId="{372C25E9-58AE-46AB-BB41-84BE04023C5D}" srcId="{05C0A352-279B-484D-BF69-24588551DF27}" destId="{A5862BCA-23BB-4518-B0C5-BF5DA421938B}" srcOrd="0" destOrd="0" parTransId="{F316EA9C-FC1E-409F-B16F-C4A894DDFB64}" sibTransId="{685042FE-787D-42B9-AF30-0208ACD49366}"/>
    <dgm:cxn modelId="{33175B0C-01A5-43B4-A38D-F44AE348AAC3}" type="presOf" srcId="{C7F9A6B4-95EF-4A31-A6C1-4751F79C4C53}" destId="{B9677CC1-DDA5-4789-998D-8AC7737D9F17}" srcOrd="0" destOrd="0" presId="urn:microsoft.com/office/officeart/2005/8/layout/vList2"/>
    <dgm:cxn modelId="{0321771A-3A0F-4175-B5FF-088556B5118E}" type="presOf" srcId="{05C0A352-279B-484D-BF69-24588551DF27}" destId="{94D87C8E-FE42-4BC2-8B98-FB9C5F8D8164}" srcOrd="0" destOrd="0" presId="urn:microsoft.com/office/officeart/2005/8/layout/vList2"/>
    <dgm:cxn modelId="{A36629C7-3274-4016-B09F-2D3CA495AA9F}" type="presParOf" srcId="{94D87C8E-FE42-4BC2-8B98-FB9C5F8D8164}" destId="{14555B82-DABA-48E4-8C31-6B2D6F186438}" srcOrd="0" destOrd="0" presId="urn:microsoft.com/office/officeart/2005/8/layout/vList2"/>
    <dgm:cxn modelId="{D93F4A40-B65F-4F66-8E6C-CA9ABDF386FA}" type="presParOf" srcId="{94D87C8E-FE42-4BC2-8B98-FB9C5F8D8164}" destId="{8EDCB019-FD5E-4DE6-BE77-D42A15E02E87}" srcOrd="1" destOrd="0" presId="urn:microsoft.com/office/officeart/2005/8/layout/vList2"/>
    <dgm:cxn modelId="{A224C992-9E5A-408A-8553-34F38820B9F1}" type="presParOf" srcId="{94D87C8E-FE42-4BC2-8B98-FB9C5F8D8164}" destId="{D429281E-F1A8-431E-B21B-B9428A7DE8AC}" srcOrd="2" destOrd="0" presId="urn:microsoft.com/office/officeart/2005/8/layout/vList2"/>
    <dgm:cxn modelId="{1395849B-7214-4F45-9A44-46AB3ADA8534}" type="presParOf" srcId="{94D87C8E-FE42-4BC2-8B98-FB9C5F8D8164}" destId="{DE435115-E2F0-4934-B9EA-9CE239E618B3}" srcOrd="3" destOrd="0" presId="urn:microsoft.com/office/officeart/2005/8/layout/vList2"/>
    <dgm:cxn modelId="{7B7245A6-F606-434B-82A9-0207717AA90D}" type="presParOf" srcId="{94D87C8E-FE42-4BC2-8B98-FB9C5F8D8164}" destId="{B9677CC1-DDA5-4789-998D-8AC7737D9F1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accent1"/>
              </a:solidFill>
              <a:latin typeface="Calibri" panose="020F0502020204030204" pitchFamily="34" charset="0"/>
            </a:rPr>
            <a:t>[ 11 ]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Public Relations &amp; External Consti-tuencies</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custT="1"/>
      <dgm:spPr>
        <a:solidFill>
          <a:schemeClr val="accent1">
            <a:alpha val="90000"/>
          </a:schemeClr>
        </a:solidFill>
      </dgm:spPr>
      <dgm:t>
        <a:bodyPr/>
        <a:lstStyle/>
        <a:p>
          <a:r>
            <a:rPr lang="en-US" sz="2000" b="1" dirty="0" smtClean="0">
              <a:latin typeface="Calibri" pitchFamily="34" charset="0"/>
              <a:cs typeface="Calibri" pitchFamily="34" charset="0"/>
            </a:rPr>
            <a:t>A public relations program that provides an opportunity for dialogue with external constituencies that results in useful and accurate feedback to the institutions and that positions the college/university and its mission positively in the minds of the various constituent groups.</a:t>
          </a:r>
          <a:endParaRPr lang="en-US" sz="2000"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17D17191-34B0-4EFE-8424-2C076FCB6830}">
      <dgm:prSet phldrT="[Text]" custT="1"/>
      <dgm:spPr>
        <a:solidFill>
          <a:schemeClr val="accent1">
            <a:alpha val="90000"/>
          </a:schemeClr>
        </a:solidFill>
      </dgm:spPr>
      <dgm:t>
        <a:bodyPr/>
        <a:lstStyle/>
        <a:p>
          <a:r>
            <a:rPr lang="en-US" sz="1800" b="1" i="0" noProof="0" dirty="0" smtClean="0">
              <a:latin typeface="Calibri" pitchFamily="34" charset="0"/>
            </a:rPr>
            <a:t>Pastoral and theological education with a curriculum that, evidenced by appropriate outcomes, is (a) of an equivalent standard to other tertiary institutions offering pastoral and theological education in the country and within the Seventh-day college/university sector, and (b) meets the mission and objectives of the institution and church, particularly in the preparation of students for service in the church.</a:t>
          </a:r>
          <a:endParaRPr lang="en-US" sz="1800" b="1" noProof="0"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8A6EF92E-7E0E-40F9-AD87-A031FAA2647B}">
      <dgm:prSet phldrT="[Text]" custT="1"/>
      <dgm:spPr/>
      <dgm:t>
        <a:bodyPr/>
        <a:lstStyle/>
        <a:p>
          <a:r>
            <a:rPr lang="en-US" sz="2500" b="1" noProof="0" dirty="0" smtClean="0">
              <a:solidFill>
                <a:schemeClr val="accent1"/>
              </a:solidFill>
              <a:effectLst>
                <a:outerShdw blurRad="50800" dist="38100" dir="2700000" algn="tl" rotWithShape="0">
                  <a:prstClr val="black">
                    <a:alpha val="40000"/>
                  </a:prstClr>
                </a:outerShdw>
              </a:effectLst>
              <a:latin typeface="Calibri" panose="020F0502020204030204" pitchFamily="34" charset="0"/>
            </a:rPr>
            <a:t>[12] Pastoral and Theological Education</a:t>
          </a:r>
          <a:endParaRPr lang="en-US" sz="2500" b="1" noProof="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D6F3DB7B-6F64-4566-91A9-21052431698B}" type="sibTrans" cxnId="{0331982C-2B96-468A-8B1A-BF890C6DB67E}">
      <dgm:prSet/>
      <dgm:spPr/>
      <dgm:t>
        <a:bodyPr/>
        <a:lstStyle/>
        <a:p>
          <a:endParaRPr lang="en-US"/>
        </a:p>
      </dgm:t>
    </dgm:pt>
    <dgm:pt modelId="{A987A97F-3BC0-47D1-90B2-BF9CCE22DFE0}" type="parTrans" cxnId="{0331982C-2B96-468A-8B1A-BF890C6DB67E}">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custScaleY="108493" custLinFactNeighborX="-2053" custLinFactNeighborY="-3613">
        <dgm:presLayoutVars>
          <dgm:bulletEnabled val="1"/>
        </dgm:presLayoutVars>
      </dgm:prSet>
      <dgm:spPr/>
      <dgm:t>
        <a:bodyPr/>
        <a:lstStyle/>
        <a:p>
          <a:endParaRPr lang="en-US"/>
        </a:p>
      </dgm:t>
    </dgm:pt>
  </dgm:ptLst>
  <dgm:cxnLst>
    <dgm:cxn modelId="{A480D2A7-32F4-4C44-8613-ABD69BA41403}" type="presOf" srcId="{67CB536D-F947-4051-8697-FF5B2F840AEB}" destId="{CF0CE10F-9BE5-4360-86C7-080668D3AF76}" srcOrd="0" destOrd="0" presId="urn:microsoft.com/office/officeart/2005/8/layout/vList5"/>
    <dgm:cxn modelId="{F2297785-3876-4B7F-A119-62BBD10FB633}" type="presOf" srcId="{233E24B6-B1A0-40D3-9699-2D852647C87A}" destId="{5311FB1E-36C5-478F-8E36-D6D32E68D42E}" srcOrd="0" destOrd="0" presId="urn:microsoft.com/office/officeart/2005/8/layout/vList5"/>
    <dgm:cxn modelId="{A0221A7C-584D-43FC-A636-8FB8768F4A7D}" type="presOf" srcId="{8A6EF92E-7E0E-40F9-AD87-A031FAA2647B}" destId="{B1A54CE1-5BF7-4CE8-A7C8-10EBCD52C08B}" srcOrd="0" destOrd="0" presId="urn:microsoft.com/office/officeart/2005/8/layout/vList5"/>
    <dgm:cxn modelId="{60F647F4-6762-45E1-A81A-6DB349384DEA}" type="presOf" srcId="{D56635E1-D918-4E5D-A3E6-26ED702FFEF7}" destId="{413B5F4D-C20A-420A-B87F-24164DC8B704}"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3CCA98FB-DA0E-4355-B0AC-296D7CD75776}" type="presOf" srcId="{17D17191-34B0-4EFE-8424-2C076FCB6830}" destId="{F667A1F1-C881-449C-94C7-876912CEBF35}" srcOrd="0" destOrd="0" presId="urn:microsoft.com/office/officeart/2005/8/layout/vList5"/>
    <dgm:cxn modelId="{5402D162-50D9-4876-9F6F-0C67CAE6D226}" type="presParOf" srcId="{CF0CE10F-9BE5-4360-86C7-080668D3AF76}" destId="{983474FC-1109-4D49-9F9C-2A532964FF6D}" srcOrd="0" destOrd="0" presId="urn:microsoft.com/office/officeart/2005/8/layout/vList5"/>
    <dgm:cxn modelId="{6BCE591D-A54F-4649-B252-6521908CBB6B}" type="presParOf" srcId="{983474FC-1109-4D49-9F9C-2A532964FF6D}" destId="{5311FB1E-36C5-478F-8E36-D6D32E68D42E}" srcOrd="0" destOrd="0" presId="urn:microsoft.com/office/officeart/2005/8/layout/vList5"/>
    <dgm:cxn modelId="{A1361E0A-DCE9-40AE-9748-3080E9FB0226}" type="presParOf" srcId="{983474FC-1109-4D49-9F9C-2A532964FF6D}" destId="{413B5F4D-C20A-420A-B87F-24164DC8B704}" srcOrd="1" destOrd="0" presId="urn:microsoft.com/office/officeart/2005/8/layout/vList5"/>
    <dgm:cxn modelId="{D44EE432-2203-4EED-86FA-045090E0C6F8}" type="presParOf" srcId="{CF0CE10F-9BE5-4360-86C7-080668D3AF76}" destId="{A1C3329C-117F-446C-BC99-CDDE65F23D84}" srcOrd="1" destOrd="0" presId="urn:microsoft.com/office/officeart/2005/8/layout/vList5"/>
    <dgm:cxn modelId="{41912EBC-9F15-4052-9715-902F686F50E6}" type="presParOf" srcId="{CF0CE10F-9BE5-4360-86C7-080668D3AF76}" destId="{5CA833C2-DF33-459A-AE81-94A21B432174}" srcOrd="2" destOrd="0" presId="urn:microsoft.com/office/officeart/2005/8/layout/vList5"/>
    <dgm:cxn modelId="{057D776B-2D15-4686-8434-0A4E1B7CBC9D}" type="presParOf" srcId="{5CA833C2-DF33-459A-AE81-94A21B432174}" destId="{B1A54CE1-5BF7-4CE8-A7C8-10EBCD52C08B}" srcOrd="0" destOrd="0" presId="urn:microsoft.com/office/officeart/2005/8/layout/vList5"/>
    <dgm:cxn modelId="{2C9D917B-93E2-47F3-88B9-60749F8A4FDB}"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17D17191-34B0-4EFE-8424-2C076FCB6830}">
      <dgm:prSet phldrT="[Text]"/>
      <dgm:spPr/>
      <dgm:t>
        <a:bodyPr/>
        <a:lstStyle/>
        <a:p>
          <a:r>
            <a:rPr lang="en-US" b="1" dirty="0" smtClean="0">
              <a:latin typeface="Calibri" pitchFamily="34" charset="0"/>
              <a:cs typeface="Calibri" pitchFamily="34" charset="0"/>
            </a:rPr>
            <a:t>Where institutions undergo rigorous and external accreditation by regional or government accreditation agencies and have a track record of managing a quality and mission-focused institution, Form B may be authorized. </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8A6EF92E-7E0E-40F9-AD87-A031FAA2647B}">
      <dgm:prSet phldrT="[Text]"/>
      <dgm:spPr>
        <a:solidFill>
          <a:schemeClr val="accent2"/>
        </a:solidFill>
      </dgm:spPr>
      <dgm:t>
        <a:bodyPr/>
        <a:lstStyle/>
        <a:p>
          <a:r>
            <a:rPr lang="en-US" b="1" dirty="0" smtClean="0">
              <a:effectLst>
                <a:outerShdw blurRad="50800" dist="38100" dir="2700000" algn="tl" rotWithShape="0">
                  <a:prstClr val="black">
                    <a:alpha val="40000"/>
                  </a:prstClr>
                </a:outerShdw>
              </a:effectLst>
              <a:latin typeface="Calibri" panose="020F0502020204030204" pitchFamily="34" charset="0"/>
            </a:rPr>
            <a:t>Form B</a:t>
          </a:r>
          <a:endParaRPr lang="en-US" b="1" dirty="0">
            <a:effectLst>
              <a:outerShdw blurRad="50800" dist="38100" dir="2700000" algn="tl" rotWithShape="0">
                <a:prstClr val="black">
                  <a:alpha val="40000"/>
                </a:prstClr>
              </a:outerShdw>
            </a:effectLst>
            <a:latin typeface="Calibri" panose="020F0502020204030204" pitchFamily="34" charset="0"/>
          </a:endParaRPr>
        </a:p>
      </dgm:t>
    </dgm:pt>
    <dgm:pt modelId="{D6F3DB7B-6F64-4566-91A9-21052431698B}" type="sibTrans" cxnId="{0331982C-2B96-468A-8B1A-BF890C6DB67E}">
      <dgm:prSet/>
      <dgm:spPr/>
      <dgm:t>
        <a:bodyPr/>
        <a:lstStyle/>
        <a:p>
          <a:endParaRPr lang="en-US"/>
        </a:p>
      </dgm:t>
    </dgm:pt>
    <dgm:pt modelId="{A987A97F-3BC0-47D1-90B2-BF9CCE22DFE0}" type="parTrans" cxnId="{0331982C-2B96-468A-8B1A-BF890C6DB67E}">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5CA833C2-DF33-459A-AE81-94A21B432174}" type="pres">
      <dgm:prSet presAssocID="{8A6EF92E-7E0E-40F9-AD87-A031FAA2647B}" presName="linNode" presStyleCnt="0"/>
      <dgm:spPr/>
    </dgm:pt>
    <dgm:pt modelId="{B1A54CE1-5BF7-4CE8-A7C8-10EBCD52C08B}" type="pres">
      <dgm:prSet presAssocID="{8A6EF92E-7E0E-40F9-AD87-A031FAA2647B}" presName="parentText" presStyleLbl="node1" presStyleIdx="0" presStyleCnt="1"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0" presStyleCnt="1" custScaleX="126806">
        <dgm:presLayoutVars>
          <dgm:bulletEnabled val="1"/>
        </dgm:presLayoutVars>
      </dgm:prSet>
      <dgm:spPr/>
      <dgm:t>
        <a:bodyPr/>
        <a:lstStyle/>
        <a:p>
          <a:endParaRPr lang="en-US"/>
        </a:p>
      </dgm:t>
    </dgm:pt>
  </dgm:ptLst>
  <dgm:cxnLst>
    <dgm:cxn modelId="{54EFDC07-5921-4320-96DE-99FE03D0CBB7}" type="presOf" srcId="{67CB536D-F947-4051-8697-FF5B2F840AEB}" destId="{CF0CE10F-9BE5-4360-86C7-080668D3AF76}" srcOrd="0" destOrd="0" presId="urn:microsoft.com/office/officeart/2005/8/layout/vList5"/>
    <dgm:cxn modelId="{20BAF0FF-7F8E-46DD-87B4-BEAA8C0A5A50}" srcId="{8A6EF92E-7E0E-40F9-AD87-A031FAA2647B}" destId="{17D17191-34B0-4EFE-8424-2C076FCB6830}" srcOrd="0" destOrd="0" parTransId="{CFF4AFC5-E068-454A-8AF6-48468C541353}" sibTransId="{6DFAB527-06CB-45F3-9384-533911EB2F8F}"/>
    <dgm:cxn modelId="{903375C0-0E86-49F1-B603-D94DCA0E7245}" type="presOf" srcId="{8A6EF92E-7E0E-40F9-AD87-A031FAA2647B}" destId="{B1A54CE1-5BF7-4CE8-A7C8-10EBCD52C08B}" srcOrd="0" destOrd="0" presId="urn:microsoft.com/office/officeart/2005/8/layout/vList5"/>
    <dgm:cxn modelId="{E2B6494A-7DEC-4439-9CF5-82A1E7A148DB}" type="presOf" srcId="{17D17191-34B0-4EFE-8424-2C076FCB6830}" destId="{F667A1F1-C881-449C-94C7-876912CEBF35}" srcOrd="0" destOrd="0" presId="urn:microsoft.com/office/officeart/2005/8/layout/vList5"/>
    <dgm:cxn modelId="{0331982C-2B96-468A-8B1A-BF890C6DB67E}" srcId="{67CB536D-F947-4051-8697-FF5B2F840AEB}" destId="{8A6EF92E-7E0E-40F9-AD87-A031FAA2647B}" srcOrd="0" destOrd="0" parTransId="{A987A97F-3BC0-47D1-90B2-BF9CCE22DFE0}" sibTransId="{D6F3DB7B-6F64-4566-91A9-21052431698B}"/>
    <dgm:cxn modelId="{A4698B22-DF56-4645-8E39-1B2A7B038E7C}" type="presParOf" srcId="{CF0CE10F-9BE5-4360-86C7-080668D3AF76}" destId="{5CA833C2-DF33-459A-AE81-94A21B432174}" srcOrd="0" destOrd="0" presId="urn:microsoft.com/office/officeart/2005/8/layout/vList5"/>
    <dgm:cxn modelId="{C428DEB2-0EA5-4DF4-A394-5C53871BD140}" type="presParOf" srcId="{5CA833C2-DF33-459A-AE81-94A21B432174}" destId="{B1A54CE1-5BF7-4CE8-A7C8-10EBCD52C08B}" srcOrd="0" destOrd="0" presId="urn:microsoft.com/office/officeart/2005/8/layout/vList5"/>
    <dgm:cxn modelId="{70FDAB9C-3BCE-42BA-B422-3BCF9947CE6F}"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bg2">
                  <a:lumMod val="20000"/>
                  <a:lumOff val="80000"/>
                </a:schemeClr>
              </a:solidFill>
              <a:latin typeface="Calibri" panose="020F0502020204030204" pitchFamily="34" charset="0"/>
            </a:rPr>
            <a:t>[ 1 ]</a:t>
          </a:r>
          <a:br>
            <a:rPr lang="en-US" sz="2500" b="1" dirty="0" smtClean="0">
              <a:solidFill>
                <a:schemeClr val="bg2">
                  <a:lumMod val="20000"/>
                  <a:lumOff val="80000"/>
                </a:schemeClr>
              </a:solidFill>
              <a:latin typeface="Calibri" panose="020F0502020204030204" pitchFamily="34" charset="0"/>
            </a:rPr>
          </a:br>
          <a:r>
            <a:rPr lang="en-US" sz="2500" b="1" dirty="0" smtClean="0">
              <a:solidFill>
                <a:schemeClr val="bg2">
                  <a:lumMod val="20000"/>
                  <a:lumOff val="80000"/>
                </a:schemeClr>
              </a:solidFill>
              <a:latin typeface="Calibri" panose="020F0502020204030204" pitchFamily="34" charset="0"/>
            </a:rPr>
            <a:t>Mission and Identity</a:t>
          </a:r>
          <a:endParaRPr lang="en-US" sz="25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bg2">
            <a:lumMod val="20000"/>
            <a:lumOff val="80000"/>
            <a:alpha val="90000"/>
          </a:schemeClr>
        </a:solidFill>
        <a:ln>
          <a:solidFill>
            <a:schemeClr val="accent1">
              <a:alpha val="90000"/>
            </a:schemeClr>
          </a:solidFill>
        </a:ln>
      </dgm:spPr>
      <dgm:t>
        <a:bodyPr/>
        <a:lstStyle/>
        <a:p>
          <a:r>
            <a:rPr lang="en-US" b="1" dirty="0" smtClean="0">
              <a:solidFill>
                <a:schemeClr val="bg1"/>
              </a:solidFill>
              <a:latin typeface="Calibri" pitchFamily="34" charset="0"/>
            </a:rPr>
            <a:t>The institution has a clear sense of Seventh-day Adventist mission and identity, encapsulated in statements of philosophy, worldview, vision, mission, objectives, core values, and/or ethics, and evidenced in the life of the institution</a:t>
          </a:r>
          <a:r>
            <a:rPr lang="en-US" b="1" dirty="0" smtClean="0">
              <a:latin typeface="Calibri" pitchFamily="34" charset="0"/>
              <a:cs typeface="Calibri" pitchFamily="34" charset="0"/>
            </a:rPr>
            <a:t>.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500" b="1" dirty="0" smtClean="0">
              <a:solidFill>
                <a:schemeClr val="bg2">
                  <a:lumMod val="20000"/>
                  <a:lumOff val="80000"/>
                </a:schemeClr>
              </a:solidFill>
              <a:latin typeface="Calibri" panose="020F0502020204030204" pitchFamily="34" charset="0"/>
            </a:rPr>
            <a:t>[ 2 ]</a:t>
          </a:r>
          <a:br>
            <a:rPr lang="en-US" sz="2500" b="1" dirty="0" smtClean="0">
              <a:solidFill>
                <a:schemeClr val="bg2">
                  <a:lumMod val="20000"/>
                  <a:lumOff val="80000"/>
                </a:schemeClr>
              </a:solidFill>
              <a:latin typeface="Calibri" panose="020F0502020204030204" pitchFamily="34" charset="0"/>
            </a:rPr>
          </a:br>
          <a:r>
            <a:rPr lang="en-US" sz="2500" b="1" dirty="0" smtClean="0">
              <a:solidFill>
                <a:schemeClr val="bg2">
                  <a:lumMod val="20000"/>
                  <a:lumOff val="80000"/>
                </a:schemeClr>
              </a:solidFill>
              <a:effectLst/>
              <a:latin typeface="Calibri" panose="020F0502020204030204" pitchFamily="34" charset="0"/>
            </a:rPr>
            <a:t>Spiritual Develop-</a:t>
          </a:r>
          <a:r>
            <a:rPr lang="en-US" sz="2500" b="1" dirty="0" err="1" smtClean="0">
              <a:solidFill>
                <a:schemeClr val="bg2">
                  <a:lumMod val="20000"/>
                  <a:lumOff val="80000"/>
                </a:schemeClr>
              </a:solidFill>
              <a:effectLst/>
              <a:latin typeface="Calibri" panose="020F0502020204030204" pitchFamily="34" charset="0"/>
            </a:rPr>
            <a:t>ment</a:t>
          </a:r>
          <a:r>
            <a:rPr lang="en-US" sz="2500" b="1" dirty="0" smtClean="0">
              <a:solidFill>
                <a:schemeClr val="bg2">
                  <a:lumMod val="20000"/>
                  <a:lumOff val="80000"/>
                </a:schemeClr>
              </a:solidFill>
              <a:effectLst/>
              <a:latin typeface="Calibri" panose="020F0502020204030204" pitchFamily="34" charset="0"/>
            </a:rPr>
            <a:t>, Service and Witnessing</a:t>
          </a:r>
          <a:endParaRPr lang="en-US" sz="25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a:solidFill>
          <a:schemeClr val="bg2">
            <a:lumMod val="20000"/>
            <a:lumOff val="80000"/>
            <a:alpha val="90000"/>
          </a:schemeClr>
        </a:solidFill>
      </dgm:spPr>
      <dgm:t>
        <a:bodyPr/>
        <a:lstStyle/>
        <a:p>
          <a:r>
            <a:rPr lang="en-US" b="1" dirty="0" smtClean="0">
              <a:solidFill>
                <a:schemeClr val="bg1"/>
              </a:solidFill>
              <a:latin typeface="Calibri" pitchFamily="34" charset="0"/>
            </a:rPr>
            <a:t>The institution has a coherent and vibrant spiritual life program, encapsulated in a spiritual master plan that widely involves and impacts the institution and its communities</a:t>
          </a:r>
          <a:r>
            <a:rPr lang="en-US" b="1" dirty="0" smtClean="0">
              <a:latin typeface="Calibri" pitchFamily="34" charset="0"/>
              <a:cs typeface="Calibri" pitchFamily="34" charset="0"/>
            </a:rPr>
            <a:t>. </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custLinFactNeighborX="3429" custLinFactNeighborY="-491">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custLinFactNeighborX="688" custLinFactNeighborY="-3613">
        <dgm:presLayoutVars>
          <dgm:bulletEnabled val="1"/>
        </dgm:presLayoutVars>
      </dgm:prSet>
      <dgm:spPr/>
      <dgm:t>
        <a:bodyPr/>
        <a:lstStyle/>
        <a:p>
          <a:endParaRPr lang="en-US"/>
        </a:p>
      </dgm:t>
    </dgm:pt>
  </dgm:ptLst>
  <dgm:cxnLst>
    <dgm:cxn modelId="{1549C5EB-25B3-46D5-A947-2FCF703AC666}" type="presOf" srcId="{67CB536D-F947-4051-8697-FF5B2F840AEB}" destId="{CF0CE10F-9BE5-4360-86C7-080668D3AF76}" srcOrd="0" destOrd="0" presId="urn:microsoft.com/office/officeart/2005/8/layout/vList5"/>
    <dgm:cxn modelId="{C0D8EBBD-541E-4996-B9C7-B394101CAF2D}" type="presOf" srcId="{D56635E1-D918-4E5D-A3E6-26ED702FFEF7}" destId="{413B5F4D-C20A-420A-B87F-24164DC8B704}" srcOrd="0" destOrd="0" presId="urn:microsoft.com/office/officeart/2005/8/layout/vList5"/>
    <dgm:cxn modelId="{2B9DA454-9956-461A-BD2E-7BED4DC61E87}" type="presOf" srcId="{17D17191-34B0-4EFE-8424-2C076FCB6830}" destId="{F667A1F1-C881-449C-94C7-876912CEBF35}"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252E0790-BFF1-4794-B6E3-095201C7452F}" type="presOf" srcId="{233E24B6-B1A0-40D3-9699-2D852647C87A}" destId="{5311FB1E-36C5-478F-8E36-D6D32E68D42E}" srcOrd="0" destOrd="0" presId="urn:microsoft.com/office/officeart/2005/8/layout/vList5"/>
    <dgm:cxn modelId="{083DDBBF-44AC-4573-B49F-A6F439E880C2}" type="presOf" srcId="{8A6EF92E-7E0E-40F9-AD87-A031FAA2647B}" destId="{B1A54CE1-5BF7-4CE8-A7C8-10EBCD52C08B}" srcOrd="0" destOrd="0" presId="urn:microsoft.com/office/officeart/2005/8/layout/vList5"/>
    <dgm:cxn modelId="{C62F79DF-00D4-4611-8553-A3E57C6F5B31}" type="presParOf" srcId="{CF0CE10F-9BE5-4360-86C7-080668D3AF76}" destId="{983474FC-1109-4D49-9F9C-2A532964FF6D}" srcOrd="0" destOrd="0" presId="urn:microsoft.com/office/officeart/2005/8/layout/vList5"/>
    <dgm:cxn modelId="{E1C6980B-3642-4DE8-9B31-4B5D1F00397C}" type="presParOf" srcId="{983474FC-1109-4D49-9F9C-2A532964FF6D}" destId="{5311FB1E-36C5-478F-8E36-D6D32E68D42E}" srcOrd="0" destOrd="0" presId="urn:microsoft.com/office/officeart/2005/8/layout/vList5"/>
    <dgm:cxn modelId="{C788B63B-7053-429A-B298-059B807FDDEA}" type="presParOf" srcId="{983474FC-1109-4D49-9F9C-2A532964FF6D}" destId="{413B5F4D-C20A-420A-B87F-24164DC8B704}" srcOrd="1" destOrd="0" presId="urn:microsoft.com/office/officeart/2005/8/layout/vList5"/>
    <dgm:cxn modelId="{962A43E3-E7F2-4651-8BB3-FB650DD71424}" type="presParOf" srcId="{CF0CE10F-9BE5-4360-86C7-080668D3AF76}" destId="{A1C3329C-117F-446C-BC99-CDDE65F23D84}" srcOrd="1" destOrd="0" presId="urn:microsoft.com/office/officeart/2005/8/layout/vList5"/>
    <dgm:cxn modelId="{541BFC75-95DF-46C1-B32D-493B21BAAAC6}" type="presParOf" srcId="{CF0CE10F-9BE5-4360-86C7-080668D3AF76}" destId="{5CA833C2-DF33-459A-AE81-94A21B432174}" srcOrd="2" destOrd="0" presId="urn:microsoft.com/office/officeart/2005/8/layout/vList5"/>
    <dgm:cxn modelId="{1C759965-34D5-4BB5-9461-0107EE5DE3C7}" type="presParOf" srcId="{5CA833C2-DF33-459A-AE81-94A21B432174}" destId="{B1A54CE1-5BF7-4CE8-A7C8-10EBCD52C08B}" srcOrd="0" destOrd="0" presId="urn:microsoft.com/office/officeart/2005/8/layout/vList5"/>
    <dgm:cxn modelId="{CBCEA728-F60C-4BF2-95B3-BF999CF1E8C1}"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solidFill>
                <a:schemeClr val="bg2">
                  <a:lumMod val="20000"/>
                  <a:lumOff val="80000"/>
                </a:schemeClr>
              </a:solidFill>
              <a:latin typeface="Calibri" panose="020F0502020204030204" pitchFamily="34" charset="0"/>
            </a:rPr>
            <a:t>[ 3 ]</a:t>
          </a:r>
          <a:br>
            <a:rPr lang="en-US" sz="2400" b="1" dirty="0" smtClean="0">
              <a:solidFill>
                <a:schemeClr val="bg2">
                  <a:lumMod val="20000"/>
                  <a:lumOff val="80000"/>
                </a:schemeClr>
              </a:solidFill>
              <a:latin typeface="Calibri" panose="020F0502020204030204" pitchFamily="34" charset="0"/>
            </a:rPr>
          </a:br>
          <a:r>
            <a:rPr lang="en-US" sz="2400" b="1" dirty="0" smtClean="0">
              <a:solidFill>
                <a:schemeClr val="bg2">
                  <a:lumMod val="20000"/>
                  <a:lumOff val="80000"/>
                </a:schemeClr>
              </a:solidFill>
              <a:effectLst/>
              <a:latin typeface="Calibri" panose="020F0502020204030204" pitchFamily="34" charset="0"/>
            </a:rPr>
            <a:t>Governance, Organization and Adminis-tration</a:t>
          </a:r>
          <a:endParaRPr lang="en-US" sz="24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bg2">
            <a:lumMod val="20000"/>
            <a:lumOff val="80000"/>
            <a:alpha val="90000"/>
          </a:schemeClr>
        </a:solidFill>
        <a:ln>
          <a:solidFill>
            <a:schemeClr val="tx1">
              <a:alpha val="90000"/>
            </a:schemeClr>
          </a:solidFill>
        </a:ln>
      </dgm:spPr>
      <dgm:t>
        <a:bodyPr/>
        <a:lstStyle/>
        <a:p>
          <a:r>
            <a:rPr lang="en-US" b="1" dirty="0" smtClean="0">
              <a:solidFill>
                <a:schemeClr val="bg1"/>
              </a:solidFill>
              <a:latin typeface="Calibri" pitchFamily="34" charset="0"/>
            </a:rPr>
            <a:t>The institution has a coherent governance structure, organization, and administrative leadership that provide strong mission-driven direction to the institution</a:t>
          </a:r>
          <a:r>
            <a:rPr lang="en-US" b="1" dirty="0" smtClean="0">
              <a:latin typeface="Calibri" pitchFamily="34" charset="0"/>
              <a:cs typeface="Calibri" pitchFamily="34" charset="0"/>
            </a:rPr>
            <a:t>.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solidFill>
                <a:schemeClr val="bg2">
                  <a:lumMod val="20000"/>
                  <a:lumOff val="80000"/>
                </a:schemeClr>
              </a:solidFill>
              <a:latin typeface="Calibri" panose="020F0502020204030204" pitchFamily="34" charset="0"/>
            </a:rPr>
            <a:t>[ 4 ]</a:t>
          </a:r>
          <a:br>
            <a:rPr lang="en-US" sz="2400" b="1" dirty="0" smtClean="0">
              <a:solidFill>
                <a:schemeClr val="bg2">
                  <a:lumMod val="20000"/>
                  <a:lumOff val="80000"/>
                </a:schemeClr>
              </a:solidFill>
              <a:latin typeface="Calibri" panose="020F0502020204030204" pitchFamily="34" charset="0"/>
            </a:rPr>
          </a:br>
          <a:r>
            <a:rPr lang="en-US" sz="2400" b="1" dirty="0" smtClean="0">
              <a:solidFill>
                <a:schemeClr val="bg2">
                  <a:lumMod val="20000"/>
                  <a:lumOff val="80000"/>
                </a:schemeClr>
              </a:solidFill>
              <a:latin typeface="Calibri" panose="020F0502020204030204" pitchFamily="34" charset="0"/>
            </a:rPr>
            <a:t>Programs of Study</a:t>
          </a:r>
          <a:endParaRPr lang="en-US" sz="24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custT="1"/>
      <dgm:spPr>
        <a:solidFill>
          <a:schemeClr val="bg2">
            <a:lumMod val="20000"/>
            <a:lumOff val="80000"/>
            <a:alpha val="90000"/>
          </a:schemeClr>
        </a:solidFill>
      </dgm:spPr>
      <dgm:t>
        <a:bodyPr/>
        <a:lstStyle/>
        <a:p>
          <a:r>
            <a:rPr lang="en-US" sz="2400" b="1" dirty="0" smtClean="0">
              <a:solidFill>
                <a:schemeClr val="bg1"/>
              </a:solidFill>
              <a:latin typeface="Calibri" pitchFamily="34" charset="0"/>
            </a:rPr>
            <a:t>The institution provides a curriculum congruent with the mission of the institution and of the Church</a:t>
          </a:r>
          <a:r>
            <a:rPr lang="en-US" sz="2400" b="1" dirty="0" smtClean="0">
              <a:latin typeface="Calibri" pitchFamily="34" charset="0"/>
              <a:cs typeface="Calibri" pitchFamily="34" charset="0"/>
            </a:rPr>
            <a:t>. </a:t>
          </a:r>
          <a:endParaRPr lang="en-US" sz="2400"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DA8E5FFC-AD3A-4A13-B4C4-03415C229D1D}" type="presOf" srcId="{233E24B6-B1A0-40D3-9699-2D852647C87A}" destId="{5311FB1E-36C5-478F-8E36-D6D32E68D42E}" srcOrd="0" destOrd="0" presId="urn:microsoft.com/office/officeart/2005/8/layout/vList5"/>
    <dgm:cxn modelId="{8EB72899-C510-48BB-AA8B-9CDDD8B14FDB}" type="presOf" srcId="{8A6EF92E-7E0E-40F9-AD87-A031FAA2647B}" destId="{B1A54CE1-5BF7-4CE8-A7C8-10EBCD52C08B}" srcOrd="0" destOrd="0" presId="urn:microsoft.com/office/officeart/2005/8/layout/vList5"/>
    <dgm:cxn modelId="{E8549091-76EE-466E-81EB-85850E8B5BED}" type="presOf" srcId="{17D17191-34B0-4EFE-8424-2C076FCB6830}" destId="{F667A1F1-C881-449C-94C7-876912CEBF35}" srcOrd="0" destOrd="0" presId="urn:microsoft.com/office/officeart/2005/8/layout/vList5"/>
    <dgm:cxn modelId="{9159FD65-F600-4A9C-973B-3C5F3194DBDF}"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FB42188-3919-4C8F-AB17-14647A732DEE}" type="presOf" srcId="{D56635E1-D918-4E5D-A3E6-26ED702FFEF7}" destId="{413B5F4D-C20A-420A-B87F-24164DC8B704}"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88D95CC7-14D8-4343-9B4C-52FCBCA58194}" type="presParOf" srcId="{CF0CE10F-9BE5-4360-86C7-080668D3AF76}" destId="{983474FC-1109-4D49-9F9C-2A532964FF6D}" srcOrd="0" destOrd="0" presId="urn:microsoft.com/office/officeart/2005/8/layout/vList5"/>
    <dgm:cxn modelId="{0B6D3319-8A58-4AE3-9C65-CEBFB5E8A5E8}" type="presParOf" srcId="{983474FC-1109-4D49-9F9C-2A532964FF6D}" destId="{5311FB1E-36C5-478F-8E36-D6D32E68D42E}" srcOrd="0" destOrd="0" presId="urn:microsoft.com/office/officeart/2005/8/layout/vList5"/>
    <dgm:cxn modelId="{09C3E64B-C5A1-453F-BF75-56C1A3231566}" type="presParOf" srcId="{983474FC-1109-4D49-9F9C-2A532964FF6D}" destId="{413B5F4D-C20A-420A-B87F-24164DC8B704}" srcOrd="1" destOrd="0" presId="urn:microsoft.com/office/officeart/2005/8/layout/vList5"/>
    <dgm:cxn modelId="{A91FA6B1-7057-4572-A9EC-D03ACCEFE2AB}" type="presParOf" srcId="{CF0CE10F-9BE5-4360-86C7-080668D3AF76}" destId="{A1C3329C-117F-446C-BC99-CDDE65F23D84}" srcOrd="1" destOrd="0" presId="urn:microsoft.com/office/officeart/2005/8/layout/vList5"/>
    <dgm:cxn modelId="{6DE7154C-7947-4722-9F55-F3D50004D414}" type="presParOf" srcId="{CF0CE10F-9BE5-4360-86C7-080668D3AF76}" destId="{5CA833C2-DF33-459A-AE81-94A21B432174}" srcOrd="2" destOrd="0" presId="urn:microsoft.com/office/officeart/2005/8/layout/vList5"/>
    <dgm:cxn modelId="{35A0FA3A-26E4-4E92-BBE9-CFAC7C9068FB}" type="presParOf" srcId="{5CA833C2-DF33-459A-AE81-94A21B432174}" destId="{B1A54CE1-5BF7-4CE8-A7C8-10EBCD52C08B}" srcOrd="0" destOrd="0" presId="urn:microsoft.com/office/officeart/2005/8/layout/vList5"/>
    <dgm:cxn modelId="{62603BA2-C920-46AB-BD9F-578F5E40EECA}"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bg2">
                  <a:lumMod val="20000"/>
                  <a:lumOff val="80000"/>
                </a:schemeClr>
              </a:solidFill>
              <a:latin typeface="Calibri" panose="020F0502020204030204" pitchFamily="34" charset="0"/>
            </a:rPr>
            <a:t>[ 5 ]</a:t>
          </a:r>
          <a:br>
            <a:rPr lang="en-US" sz="2500" b="1" dirty="0" smtClean="0">
              <a:solidFill>
                <a:schemeClr val="bg2">
                  <a:lumMod val="20000"/>
                  <a:lumOff val="80000"/>
                </a:schemeClr>
              </a:solidFill>
              <a:latin typeface="Calibri" panose="020F0502020204030204" pitchFamily="34" charset="0"/>
            </a:rPr>
          </a:br>
          <a:r>
            <a:rPr lang="en-US" sz="2500" b="1" dirty="0" smtClean="0">
              <a:solidFill>
                <a:schemeClr val="bg2">
                  <a:lumMod val="20000"/>
                  <a:lumOff val="80000"/>
                </a:schemeClr>
              </a:solidFill>
              <a:latin typeface="Calibri" panose="020F0502020204030204" pitchFamily="34" charset="0"/>
            </a:rPr>
            <a:t>Faculty and Staff</a:t>
          </a:r>
          <a:endParaRPr lang="en-US" sz="25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bg2">
            <a:lumMod val="20000"/>
            <a:lumOff val="80000"/>
            <a:alpha val="90000"/>
          </a:schemeClr>
        </a:solidFill>
        <a:ln>
          <a:solidFill>
            <a:schemeClr val="accent1">
              <a:alpha val="90000"/>
            </a:schemeClr>
          </a:solidFill>
        </a:ln>
      </dgm:spPr>
      <dgm:t>
        <a:bodyPr/>
        <a:lstStyle/>
        <a:p>
          <a:r>
            <a:rPr lang="en-US" b="1" dirty="0" smtClean="0">
              <a:solidFill>
                <a:schemeClr val="bg1"/>
              </a:solidFill>
              <a:latin typeface="Calibri" pitchFamily="34" charset="0"/>
            </a:rPr>
            <a:t>Faculty and staff are supportive of the mission of the institution and of the Church, and are effective in the transmission of Seventh-day Adventist beliefs and biblical values.</a:t>
          </a:r>
          <a:endParaRPr lang="en-US" b="1" dirty="0">
            <a:solidFill>
              <a:schemeClr val="bg1"/>
            </a:solidFill>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500" b="1" dirty="0" smtClean="0">
              <a:solidFill>
                <a:schemeClr val="bg2">
                  <a:lumMod val="20000"/>
                  <a:lumOff val="80000"/>
                </a:schemeClr>
              </a:solidFill>
              <a:latin typeface="Calibri" panose="020F0502020204030204" pitchFamily="34" charset="0"/>
            </a:rPr>
            <a:t>[ 6 ]</a:t>
          </a:r>
          <a:br>
            <a:rPr lang="en-US" sz="2500" b="1" dirty="0" smtClean="0">
              <a:solidFill>
                <a:schemeClr val="bg2">
                  <a:lumMod val="20000"/>
                  <a:lumOff val="80000"/>
                </a:schemeClr>
              </a:solidFill>
              <a:latin typeface="Calibri" panose="020F0502020204030204" pitchFamily="34" charset="0"/>
            </a:rPr>
          </a:br>
          <a:r>
            <a:rPr lang="en-US" sz="2500" b="1" dirty="0" smtClean="0">
              <a:solidFill>
                <a:schemeClr val="bg2">
                  <a:lumMod val="20000"/>
                  <a:lumOff val="80000"/>
                </a:schemeClr>
              </a:solidFill>
              <a:latin typeface="Calibri" panose="020F0502020204030204" pitchFamily="34" charset="0"/>
            </a:rPr>
            <a:t>Educational Context</a:t>
          </a:r>
          <a:endParaRPr lang="en-US" sz="25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a:solidFill>
          <a:schemeClr val="bg2">
            <a:lumMod val="20000"/>
            <a:lumOff val="80000"/>
            <a:alpha val="90000"/>
          </a:schemeClr>
        </a:solidFill>
      </dgm:spPr>
      <dgm:t>
        <a:bodyPr/>
        <a:lstStyle/>
        <a:p>
          <a:r>
            <a:rPr lang="en-US" b="1" dirty="0" smtClean="0">
              <a:solidFill>
                <a:schemeClr val="bg1"/>
              </a:solidFill>
              <a:latin typeface="Calibri" pitchFamily="34" charset="0"/>
            </a:rPr>
            <a:t>The elements of the educational setting, including finance, facilities, library, and student services, among others, support institutional mission and Adventist identity</a:t>
          </a:r>
          <a:r>
            <a:rPr lang="en-US" b="1" dirty="0" smtClean="0">
              <a:solidFill>
                <a:schemeClr val="bg1"/>
              </a:solidFill>
              <a:latin typeface="Calibri" pitchFamily="34" charset="0"/>
              <a:cs typeface="Calibri" pitchFamily="34" charset="0"/>
            </a:rPr>
            <a:t>.</a:t>
          </a:r>
          <a:endParaRPr lang="en-US" b="1" dirty="0">
            <a:solidFill>
              <a:schemeClr val="bg1"/>
            </a:solidFill>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9E2860CE-62B3-481C-8BB2-2A03A5ABBA1A}" type="presOf" srcId="{D56635E1-D918-4E5D-A3E6-26ED702FFEF7}" destId="{413B5F4D-C20A-420A-B87F-24164DC8B704}" srcOrd="0" destOrd="0" presId="urn:microsoft.com/office/officeart/2005/8/layout/vList5"/>
    <dgm:cxn modelId="{B44545DB-E22F-4D9E-92E0-C2178B9640CA}" type="presOf" srcId="{17D17191-34B0-4EFE-8424-2C076FCB6830}" destId="{F667A1F1-C881-449C-94C7-876912CEBF35}"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02DF6E22-15B6-4C1B-9051-87ABFEA26550}" type="presOf" srcId="{233E24B6-B1A0-40D3-9699-2D852647C87A}" destId="{5311FB1E-36C5-478F-8E36-D6D32E68D42E}"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273D4BF4-0EF5-46A6-A70F-3ADFEFD44FE7}" type="presOf" srcId="{8A6EF92E-7E0E-40F9-AD87-A031FAA2647B}" destId="{B1A54CE1-5BF7-4CE8-A7C8-10EBCD52C08B}" srcOrd="0" destOrd="0" presId="urn:microsoft.com/office/officeart/2005/8/layout/vList5"/>
    <dgm:cxn modelId="{23BB9835-6E6A-4C82-9531-643795231CAA}" type="presOf" srcId="{67CB536D-F947-4051-8697-FF5B2F840AEB}" destId="{CF0CE10F-9BE5-4360-86C7-080668D3AF76}" srcOrd="0" destOrd="0" presId="urn:microsoft.com/office/officeart/2005/8/layout/vList5"/>
    <dgm:cxn modelId="{93802E61-BBDF-4438-98E7-402526FBFD0F}" type="presParOf" srcId="{CF0CE10F-9BE5-4360-86C7-080668D3AF76}" destId="{983474FC-1109-4D49-9F9C-2A532964FF6D}" srcOrd="0" destOrd="0" presId="urn:microsoft.com/office/officeart/2005/8/layout/vList5"/>
    <dgm:cxn modelId="{4C278B63-10BF-4BCE-B90C-AE18E4740C97}" type="presParOf" srcId="{983474FC-1109-4D49-9F9C-2A532964FF6D}" destId="{5311FB1E-36C5-478F-8E36-D6D32E68D42E}" srcOrd="0" destOrd="0" presId="urn:microsoft.com/office/officeart/2005/8/layout/vList5"/>
    <dgm:cxn modelId="{6363CCC8-39EF-4580-8FF1-E3036DADFEF2}" type="presParOf" srcId="{983474FC-1109-4D49-9F9C-2A532964FF6D}" destId="{413B5F4D-C20A-420A-B87F-24164DC8B704}" srcOrd="1" destOrd="0" presId="urn:microsoft.com/office/officeart/2005/8/layout/vList5"/>
    <dgm:cxn modelId="{876B2F4A-3099-41D4-A7F7-E03D63A4DF36}" type="presParOf" srcId="{CF0CE10F-9BE5-4360-86C7-080668D3AF76}" destId="{A1C3329C-117F-446C-BC99-CDDE65F23D84}" srcOrd="1" destOrd="0" presId="urn:microsoft.com/office/officeart/2005/8/layout/vList5"/>
    <dgm:cxn modelId="{0BE134A5-BE12-49B7-99C7-17BEB01F291B}" type="presParOf" srcId="{CF0CE10F-9BE5-4360-86C7-080668D3AF76}" destId="{5CA833C2-DF33-459A-AE81-94A21B432174}" srcOrd="2" destOrd="0" presId="urn:microsoft.com/office/officeart/2005/8/layout/vList5"/>
    <dgm:cxn modelId="{954117D3-5D35-4441-8318-7B20FC13E9E7}" type="presParOf" srcId="{5CA833C2-DF33-459A-AE81-94A21B432174}" destId="{B1A54CE1-5BF7-4CE8-A7C8-10EBCD52C08B}" srcOrd="0" destOrd="0" presId="urn:microsoft.com/office/officeart/2005/8/layout/vList5"/>
    <dgm:cxn modelId="{8F73B89D-6853-4878-AB19-796623C57640}"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bg2">
                  <a:lumMod val="20000"/>
                  <a:lumOff val="80000"/>
                </a:schemeClr>
              </a:solidFill>
              <a:latin typeface="Calibri" panose="020F0502020204030204" pitchFamily="34" charset="0"/>
            </a:rPr>
            <a:t>[ 7 ]</a:t>
          </a:r>
          <a:br>
            <a:rPr lang="en-US" sz="2500" b="1" dirty="0" smtClean="0">
              <a:solidFill>
                <a:schemeClr val="bg2">
                  <a:lumMod val="20000"/>
                  <a:lumOff val="80000"/>
                </a:schemeClr>
              </a:solidFill>
              <a:latin typeface="Calibri" panose="020F0502020204030204" pitchFamily="34" charset="0"/>
            </a:rPr>
          </a:br>
          <a:r>
            <a:rPr lang="en-US" sz="2500" b="1" dirty="0" smtClean="0">
              <a:solidFill>
                <a:schemeClr val="bg2">
                  <a:lumMod val="20000"/>
                  <a:lumOff val="80000"/>
                </a:schemeClr>
              </a:solidFill>
              <a:latin typeface="Calibri" panose="020F0502020204030204" pitchFamily="34" charset="0"/>
            </a:rPr>
            <a:t>Pastoral and Theological Education</a:t>
          </a:r>
          <a:endParaRPr lang="en-US" sz="2500" b="1"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bg2">
            <a:lumMod val="20000"/>
            <a:lumOff val="80000"/>
            <a:alpha val="90000"/>
          </a:schemeClr>
        </a:solidFill>
      </dgm:spPr>
      <dgm:t>
        <a:bodyPr/>
        <a:lstStyle/>
        <a:p>
          <a:r>
            <a:rPr lang="en-US" b="1" dirty="0" smtClean="0">
              <a:latin typeface="Calibri" pitchFamily="34" charset="0"/>
            </a:rPr>
            <a:t>The pastoral and theological education program results in graduates who have the practical skills, the theoretical/theological understanding, and the commitment to the message and mission of the church that are necessary for employment as a pastor, religion teacher, and/or for graduate pastoral/theological education</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1"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1" custScaleX="126806">
        <dgm:presLayoutVars>
          <dgm:bulletEnabled val="1"/>
        </dgm:presLayoutVars>
      </dgm:prSet>
      <dgm:spPr/>
      <dgm:t>
        <a:bodyPr/>
        <a:lstStyle/>
        <a:p>
          <a:endParaRPr lang="en-US"/>
        </a:p>
      </dgm:t>
    </dgm:pt>
  </dgm:ptLst>
  <dgm:cxnLst>
    <dgm:cxn modelId="{1E0FCF17-D56F-4A13-8BF1-0BB788476D64}" type="presOf" srcId="{67CB536D-F947-4051-8697-FF5B2F840AEB}" destId="{CF0CE10F-9BE5-4360-86C7-080668D3AF76}"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5090ECFE-BCD1-4053-8149-96F2DBC99D56}" type="presOf" srcId="{D56635E1-D918-4E5D-A3E6-26ED702FFEF7}" destId="{413B5F4D-C20A-420A-B87F-24164DC8B704}"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112F7D74-456B-4C1F-A594-4B5B35CEA5BE}" type="presOf" srcId="{233E24B6-B1A0-40D3-9699-2D852647C87A}" destId="{5311FB1E-36C5-478F-8E36-D6D32E68D42E}" srcOrd="0" destOrd="0" presId="urn:microsoft.com/office/officeart/2005/8/layout/vList5"/>
    <dgm:cxn modelId="{E5B91E97-2A55-4734-8049-49CF24EDE347}" type="presParOf" srcId="{CF0CE10F-9BE5-4360-86C7-080668D3AF76}" destId="{983474FC-1109-4D49-9F9C-2A532964FF6D}" srcOrd="0" destOrd="0" presId="urn:microsoft.com/office/officeart/2005/8/layout/vList5"/>
    <dgm:cxn modelId="{49EB1B72-BC27-4A4D-B95A-AFE9972D9746}" type="presParOf" srcId="{983474FC-1109-4D49-9F9C-2A532964FF6D}" destId="{5311FB1E-36C5-478F-8E36-D6D32E68D42E}" srcOrd="0" destOrd="0" presId="urn:microsoft.com/office/officeart/2005/8/layout/vList5"/>
    <dgm:cxn modelId="{E6EA1E97-F1B4-477B-9513-76194B37D18A}" type="presParOf" srcId="{983474FC-1109-4D49-9F9C-2A532964FF6D}" destId="{413B5F4D-C20A-420A-B87F-24164DC8B7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28692A-C661-493E-9D06-F2A67FC5EC18}" type="doc">
      <dgm:prSet loTypeId="urn:microsoft.com/office/officeart/2009/3/layout/StepUpProcess" loCatId="process" qsTypeId="urn:microsoft.com/office/officeart/2005/8/quickstyle/3d1" qsCatId="3D" csTypeId="urn:microsoft.com/office/officeart/2005/8/colors/colorful5" csCatId="colorful" phldr="1"/>
      <dgm:spPr/>
      <dgm:t>
        <a:bodyPr/>
        <a:lstStyle/>
        <a:p>
          <a:endParaRPr lang="en-US"/>
        </a:p>
      </dgm:t>
    </dgm:pt>
    <dgm:pt modelId="{272BECFC-9A57-4C20-B795-ACBAE70F2CDD}">
      <dgm:prSet phldrT="[Text]" custT="1"/>
      <dgm:spPr/>
      <dgm:t>
        <a:bodyPr/>
        <a:lstStyle/>
        <a:p>
          <a:r>
            <a:rPr lang="en-US" sz="2400" b="1" dirty="0" smtClean="0">
              <a:latin typeface="Calibri" pitchFamily="34" charset="0"/>
              <a:cs typeface="Calibri" pitchFamily="34" charset="0"/>
            </a:rPr>
            <a:t>The institution carries out a </a:t>
          </a:r>
          <a:r>
            <a:rPr lang="en-US" sz="2400" b="1" dirty="0" smtClean="0">
              <a:solidFill>
                <a:srgbClr val="FFFF00"/>
              </a:solidFill>
              <a:latin typeface="Calibri" pitchFamily="34" charset="0"/>
              <a:cs typeface="Calibri" pitchFamily="34" charset="0"/>
            </a:rPr>
            <a:t>process</a:t>
          </a:r>
          <a:r>
            <a:rPr lang="en-US" sz="2400" b="1" dirty="0" smtClean="0">
              <a:latin typeface="Calibri" pitchFamily="34" charset="0"/>
              <a:cs typeface="Calibri" pitchFamily="34" charset="0"/>
            </a:rPr>
            <a:t> of </a:t>
          </a:r>
          <a:r>
            <a:rPr lang="en-US" sz="2400" b="1" dirty="0" smtClean="0">
              <a:solidFill>
                <a:schemeClr val="tx1"/>
              </a:solidFill>
              <a:latin typeface="Calibri" pitchFamily="34" charset="0"/>
              <a:cs typeface="Calibri" pitchFamily="34" charset="0"/>
            </a:rPr>
            <a:t>ongoing </a:t>
          </a:r>
          <a:r>
            <a:rPr lang="en-US" sz="2400" b="1" dirty="0" smtClean="0">
              <a:latin typeface="Calibri" pitchFamily="34" charset="0"/>
              <a:cs typeface="Calibri" pitchFamily="34" charset="0"/>
            </a:rPr>
            <a:t>self-evaluation</a:t>
          </a:r>
          <a:endParaRPr lang="en-US" sz="2400" b="1" dirty="0">
            <a:latin typeface="Calibri" pitchFamily="34" charset="0"/>
            <a:cs typeface="Calibri" pitchFamily="34" charset="0"/>
          </a:endParaRPr>
        </a:p>
      </dgm:t>
    </dgm:pt>
    <dgm:pt modelId="{68EF782A-F697-4960-A969-E8EC97F28B0D}" type="parTrans" cxnId="{0AA0CE9F-FD5E-4F66-A16A-4424356E08D4}">
      <dgm:prSet/>
      <dgm:spPr/>
      <dgm:t>
        <a:bodyPr/>
        <a:lstStyle/>
        <a:p>
          <a:endParaRPr lang="en-US" sz="2400" b="1"/>
        </a:p>
      </dgm:t>
    </dgm:pt>
    <dgm:pt modelId="{0A8D5481-9649-4D56-AE9D-98FBD2930C01}" type="sibTrans" cxnId="{0AA0CE9F-FD5E-4F66-A16A-4424356E08D4}">
      <dgm:prSet/>
      <dgm:spPr/>
      <dgm:t>
        <a:bodyPr/>
        <a:lstStyle/>
        <a:p>
          <a:endParaRPr lang="en-US" sz="2400" b="1"/>
        </a:p>
      </dgm:t>
    </dgm:pt>
    <dgm:pt modelId="{4EC6804D-DF4C-48F8-B622-044B0FA75122}">
      <dgm:prSet phldrT="[Text]" custT="1"/>
      <dgm:spPr/>
      <dgm:t>
        <a:bodyPr/>
        <a:lstStyle/>
        <a:p>
          <a:r>
            <a:rPr lang="en-US" sz="2400" b="1" dirty="0" smtClean="0">
              <a:latin typeface="Calibri" pitchFamily="34" charset="0"/>
              <a:cs typeface="Calibri" pitchFamily="34" charset="0"/>
            </a:rPr>
            <a:t>Periodically the evaluative pro-</a:t>
          </a:r>
          <a:r>
            <a:rPr lang="en-US" sz="2400" b="1" dirty="0" err="1" smtClean="0">
              <a:latin typeface="Calibri" pitchFamily="34" charset="0"/>
              <a:cs typeface="Calibri" pitchFamily="34" charset="0"/>
            </a:rPr>
            <a:t>cess</a:t>
          </a:r>
          <a:r>
            <a:rPr lang="en-US" sz="2400" b="1" dirty="0" smtClean="0">
              <a:latin typeface="Calibri" pitchFamily="34" charset="0"/>
              <a:cs typeface="Calibri" pitchFamily="34" charset="0"/>
            </a:rPr>
            <a:t> </a:t>
          </a:r>
          <a:r>
            <a:rPr lang="en-US" sz="2400" b="1" dirty="0" smtClean="0">
              <a:solidFill>
                <a:srgbClr val="FFFF00"/>
              </a:solidFill>
              <a:latin typeface="Calibri" pitchFamily="34" charset="0"/>
              <a:cs typeface="Calibri" pitchFamily="34" charset="0"/>
            </a:rPr>
            <a:t>culminates</a:t>
          </a:r>
          <a:r>
            <a:rPr lang="en-US" sz="2400" b="1" dirty="0" smtClean="0">
              <a:latin typeface="Calibri" pitchFamily="34" charset="0"/>
              <a:cs typeface="Calibri" pitchFamily="34" charset="0"/>
            </a:rPr>
            <a:t> in a </a:t>
          </a:r>
          <a:r>
            <a:rPr lang="en-US" sz="2400" b="1" i="1" dirty="0" smtClean="0">
              <a:latin typeface="Calibri" pitchFamily="34" charset="0"/>
              <a:cs typeface="Calibri" pitchFamily="34" charset="0"/>
            </a:rPr>
            <a:t>Self-Study</a:t>
          </a:r>
          <a:r>
            <a:rPr lang="en-US" sz="2400" b="1" dirty="0" smtClean="0">
              <a:latin typeface="Calibri" pitchFamily="34" charset="0"/>
              <a:cs typeface="Calibri" pitchFamily="34" charset="0"/>
            </a:rPr>
            <a:t> and an institu-tional visit by an external peer evaluation team</a:t>
          </a:r>
          <a:endParaRPr lang="en-US" sz="2400" b="1" dirty="0">
            <a:latin typeface="Calibri" pitchFamily="34" charset="0"/>
            <a:cs typeface="Calibri" pitchFamily="34" charset="0"/>
          </a:endParaRPr>
        </a:p>
      </dgm:t>
    </dgm:pt>
    <dgm:pt modelId="{6146556D-5BFD-433E-A8E2-4625A3BB7F82}" type="parTrans" cxnId="{67B238A8-8BFA-4267-ACE8-1CFD1CAFE3B1}">
      <dgm:prSet/>
      <dgm:spPr/>
      <dgm:t>
        <a:bodyPr/>
        <a:lstStyle/>
        <a:p>
          <a:endParaRPr lang="en-US" sz="2400" b="1"/>
        </a:p>
      </dgm:t>
    </dgm:pt>
    <dgm:pt modelId="{218398DA-2A8C-4010-8714-5A6CCB8DC74B}" type="sibTrans" cxnId="{67B238A8-8BFA-4267-ACE8-1CFD1CAFE3B1}">
      <dgm:prSet/>
      <dgm:spPr/>
      <dgm:t>
        <a:bodyPr/>
        <a:lstStyle/>
        <a:p>
          <a:endParaRPr lang="en-US" sz="2400" b="1"/>
        </a:p>
      </dgm:t>
    </dgm:pt>
    <dgm:pt modelId="{4A28C0DF-C3AE-4B3A-9119-64DFC93CF2E0}">
      <dgm:prSet phldrT="[Text]" custT="1"/>
      <dgm:spPr/>
      <dgm:t>
        <a:bodyPr/>
        <a:lstStyle/>
        <a:p>
          <a:r>
            <a:rPr lang="en-US" sz="2400" b="1" dirty="0" smtClean="0">
              <a:latin typeface="Calibri" pitchFamily="34" charset="0"/>
              <a:cs typeface="Calibri" pitchFamily="34" charset="0"/>
            </a:rPr>
            <a:t>The successful fulfillment of the accreditation requirements </a:t>
          </a:r>
          <a:r>
            <a:rPr lang="en-US" sz="2400" b="1" dirty="0" smtClean="0">
              <a:solidFill>
                <a:srgbClr val="FFFF00"/>
              </a:solidFill>
              <a:latin typeface="Calibri" pitchFamily="34" charset="0"/>
              <a:cs typeface="Calibri" pitchFamily="34" charset="0"/>
            </a:rPr>
            <a:t>results</a:t>
          </a:r>
          <a:r>
            <a:rPr lang="en-US" sz="2400" b="1" dirty="0" smtClean="0">
              <a:latin typeface="Calibri" pitchFamily="34" charset="0"/>
              <a:cs typeface="Calibri" pitchFamily="34" charset="0"/>
            </a:rPr>
            <a:t> in initial or extended accreditation</a:t>
          </a:r>
          <a:endParaRPr lang="en-US" sz="2400" b="1" dirty="0">
            <a:latin typeface="Calibri" pitchFamily="34" charset="0"/>
            <a:cs typeface="Calibri" pitchFamily="34" charset="0"/>
          </a:endParaRPr>
        </a:p>
      </dgm:t>
    </dgm:pt>
    <dgm:pt modelId="{740214E1-F2DF-4BDC-B122-4D3E6AA05D0D}" type="parTrans" cxnId="{367E1E7E-29EE-47ED-8507-8B9A39EA86E7}">
      <dgm:prSet/>
      <dgm:spPr/>
      <dgm:t>
        <a:bodyPr/>
        <a:lstStyle/>
        <a:p>
          <a:endParaRPr lang="en-US" sz="2400" b="1"/>
        </a:p>
      </dgm:t>
    </dgm:pt>
    <dgm:pt modelId="{029D5359-E154-4344-9942-81CE9E231E6B}" type="sibTrans" cxnId="{367E1E7E-29EE-47ED-8507-8B9A39EA86E7}">
      <dgm:prSet/>
      <dgm:spPr/>
      <dgm:t>
        <a:bodyPr/>
        <a:lstStyle/>
        <a:p>
          <a:endParaRPr lang="en-US" sz="2400" b="1"/>
        </a:p>
      </dgm:t>
    </dgm:pt>
    <dgm:pt modelId="{A7C00677-E41C-4B5B-8BCA-EEA50292096C}" type="pres">
      <dgm:prSet presAssocID="{EC28692A-C661-493E-9D06-F2A67FC5EC18}" presName="rootnode" presStyleCnt="0">
        <dgm:presLayoutVars>
          <dgm:chMax/>
          <dgm:chPref/>
          <dgm:dir/>
          <dgm:animLvl val="lvl"/>
        </dgm:presLayoutVars>
      </dgm:prSet>
      <dgm:spPr/>
      <dgm:t>
        <a:bodyPr/>
        <a:lstStyle/>
        <a:p>
          <a:endParaRPr lang="en-US"/>
        </a:p>
      </dgm:t>
    </dgm:pt>
    <dgm:pt modelId="{BEAD9436-93D5-478E-9509-726633E549AB}" type="pres">
      <dgm:prSet presAssocID="{272BECFC-9A57-4C20-B795-ACBAE70F2CDD}" presName="composite" presStyleCnt="0"/>
      <dgm:spPr/>
    </dgm:pt>
    <dgm:pt modelId="{FF7313F6-BE2E-4970-B62A-286989E863EE}" type="pres">
      <dgm:prSet presAssocID="{272BECFC-9A57-4C20-B795-ACBAE70F2CDD}" presName="LShape" presStyleLbl="alignNode1" presStyleIdx="0" presStyleCnt="5"/>
      <dgm:spPr/>
    </dgm:pt>
    <dgm:pt modelId="{59B8B894-CA8B-42F9-8855-74B347B4159B}" type="pres">
      <dgm:prSet presAssocID="{272BECFC-9A57-4C20-B795-ACBAE70F2CDD}" presName="ParentText" presStyleLbl="revTx" presStyleIdx="0" presStyleCnt="3">
        <dgm:presLayoutVars>
          <dgm:chMax val="0"/>
          <dgm:chPref val="0"/>
          <dgm:bulletEnabled val="1"/>
        </dgm:presLayoutVars>
      </dgm:prSet>
      <dgm:spPr/>
      <dgm:t>
        <a:bodyPr/>
        <a:lstStyle/>
        <a:p>
          <a:endParaRPr lang="en-US"/>
        </a:p>
      </dgm:t>
    </dgm:pt>
    <dgm:pt modelId="{F7DE3A32-A6D7-48BA-8E85-CD63C31C2F12}" type="pres">
      <dgm:prSet presAssocID="{272BECFC-9A57-4C20-B795-ACBAE70F2CDD}" presName="Triangle" presStyleLbl="alignNode1" presStyleIdx="1" presStyleCnt="5"/>
      <dgm:spPr/>
    </dgm:pt>
    <dgm:pt modelId="{B3AB854C-6F78-4D50-A595-9AFC0693D472}" type="pres">
      <dgm:prSet presAssocID="{0A8D5481-9649-4D56-AE9D-98FBD2930C01}" presName="sibTrans" presStyleCnt="0"/>
      <dgm:spPr/>
    </dgm:pt>
    <dgm:pt modelId="{1B4F517B-803E-42B2-A328-BC36B72BDFBF}" type="pres">
      <dgm:prSet presAssocID="{0A8D5481-9649-4D56-AE9D-98FBD2930C01}" presName="space" presStyleCnt="0"/>
      <dgm:spPr/>
    </dgm:pt>
    <dgm:pt modelId="{3012CCA4-C84D-4A18-9311-A9EE7CA1A26A}" type="pres">
      <dgm:prSet presAssocID="{4EC6804D-DF4C-48F8-B622-044B0FA75122}" presName="composite" presStyleCnt="0"/>
      <dgm:spPr/>
    </dgm:pt>
    <dgm:pt modelId="{82B8C7DD-3D5D-4336-86F8-EC0B43790841}" type="pres">
      <dgm:prSet presAssocID="{4EC6804D-DF4C-48F8-B622-044B0FA75122}" presName="LShape" presStyleLbl="alignNode1" presStyleIdx="2" presStyleCnt="5"/>
      <dgm:spPr/>
    </dgm:pt>
    <dgm:pt modelId="{F2761624-F224-40AF-BB25-447CE5A9F1BF}" type="pres">
      <dgm:prSet presAssocID="{4EC6804D-DF4C-48F8-B622-044B0FA75122}" presName="ParentText" presStyleLbl="revTx" presStyleIdx="1" presStyleCnt="3" custScaleX="99196" custScaleY="91539">
        <dgm:presLayoutVars>
          <dgm:chMax val="0"/>
          <dgm:chPref val="0"/>
          <dgm:bulletEnabled val="1"/>
        </dgm:presLayoutVars>
      </dgm:prSet>
      <dgm:spPr/>
      <dgm:t>
        <a:bodyPr/>
        <a:lstStyle/>
        <a:p>
          <a:endParaRPr lang="en-US"/>
        </a:p>
      </dgm:t>
    </dgm:pt>
    <dgm:pt modelId="{079C4B47-9510-4E78-9462-19414E934198}" type="pres">
      <dgm:prSet presAssocID="{4EC6804D-DF4C-48F8-B622-044B0FA75122}" presName="Triangle" presStyleLbl="alignNode1" presStyleIdx="3" presStyleCnt="5"/>
      <dgm:spPr/>
    </dgm:pt>
    <dgm:pt modelId="{22A12ED4-40A8-4CCD-8282-3291B44F6063}" type="pres">
      <dgm:prSet presAssocID="{218398DA-2A8C-4010-8714-5A6CCB8DC74B}" presName="sibTrans" presStyleCnt="0"/>
      <dgm:spPr/>
    </dgm:pt>
    <dgm:pt modelId="{4831728A-96D6-4374-A2DF-46CC2474A5CA}" type="pres">
      <dgm:prSet presAssocID="{218398DA-2A8C-4010-8714-5A6CCB8DC74B}" presName="space" presStyleCnt="0"/>
      <dgm:spPr/>
    </dgm:pt>
    <dgm:pt modelId="{EC835ECA-FC03-4E07-8266-D6521F439062}" type="pres">
      <dgm:prSet presAssocID="{4A28C0DF-C3AE-4B3A-9119-64DFC93CF2E0}" presName="composite" presStyleCnt="0"/>
      <dgm:spPr/>
    </dgm:pt>
    <dgm:pt modelId="{D34D34FB-CD80-490B-93F4-0774CD6167DE}" type="pres">
      <dgm:prSet presAssocID="{4A28C0DF-C3AE-4B3A-9119-64DFC93CF2E0}" presName="LShape" presStyleLbl="alignNode1" presStyleIdx="4" presStyleCnt="5"/>
      <dgm:spPr/>
    </dgm:pt>
    <dgm:pt modelId="{BF5E7E3D-8637-4EC4-8976-2430278CEC08}" type="pres">
      <dgm:prSet presAssocID="{4A28C0DF-C3AE-4B3A-9119-64DFC93CF2E0}" presName="ParentText" presStyleLbl="revTx" presStyleIdx="2" presStyleCnt="3">
        <dgm:presLayoutVars>
          <dgm:chMax val="0"/>
          <dgm:chPref val="0"/>
          <dgm:bulletEnabled val="1"/>
        </dgm:presLayoutVars>
      </dgm:prSet>
      <dgm:spPr/>
      <dgm:t>
        <a:bodyPr/>
        <a:lstStyle/>
        <a:p>
          <a:endParaRPr lang="en-US"/>
        </a:p>
      </dgm:t>
    </dgm:pt>
  </dgm:ptLst>
  <dgm:cxnLst>
    <dgm:cxn modelId="{0AA0CE9F-FD5E-4F66-A16A-4424356E08D4}" srcId="{EC28692A-C661-493E-9D06-F2A67FC5EC18}" destId="{272BECFC-9A57-4C20-B795-ACBAE70F2CDD}" srcOrd="0" destOrd="0" parTransId="{68EF782A-F697-4960-A969-E8EC97F28B0D}" sibTransId="{0A8D5481-9649-4D56-AE9D-98FBD2930C01}"/>
    <dgm:cxn modelId="{F35DF55B-DF75-49E1-A5D6-50E86E965A27}" type="presOf" srcId="{4EC6804D-DF4C-48F8-B622-044B0FA75122}" destId="{F2761624-F224-40AF-BB25-447CE5A9F1BF}" srcOrd="0" destOrd="0" presId="urn:microsoft.com/office/officeart/2009/3/layout/StepUpProcess"/>
    <dgm:cxn modelId="{367E1E7E-29EE-47ED-8507-8B9A39EA86E7}" srcId="{EC28692A-C661-493E-9D06-F2A67FC5EC18}" destId="{4A28C0DF-C3AE-4B3A-9119-64DFC93CF2E0}" srcOrd="2" destOrd="0" parTransId="{740214E1-F2DF-4BDC-B122-4D3E6AA05D0D}" sibTransId="{029D5359-E154-4344-9942-81CE9E231E6B}"/>
    <dgm:cxn modelId="{6F610FF8-5D61-49BC-9629-5FE1B804287F}" type="presOf" srcId="{272BECFC-9A57-4C20-B795-ACBAE70F2CDD}" destId="{59B8B894-CA8B-42F9-8855-74B347B4159B}" srcOrd="0" destOrd="0" presId="urn:microsoft.com/office/officeart/2009/3/layout/StepUpProcess"/>
    <dgm:cxn modelId="{474ECD2F-0098-4A74-8ED9-47827F8F62BD}" type="presOf" srcId="{4A28C0DF-C3AE-4B3A-9119-64DFC93CF2E0}" destId="{BF5E7E3D-8637-4EC4-8976-2430278CEC08}" srcOrd="0" destOrd="0" presId="urn:microsoft.com/office/officeart/2009/3/layout/StepUpProcess"/>
    <dgm:cxn modelId="{053FF028-511D-4828-B424-CB5CB071EE93}" type="presOf" srcId="{EC28692A-C661-493E-9D06-F2A67FC5EC18}" destId="{A7C00677-E41C-4B5B-8BCA-EEA50292096C}" srcOrd="0" destOrd="0" presId="urn:microsoft.com/office/officeart/2009/3/layout/StepUpProcess"/>
    <dgm:cxn modelId="{67B238A8-8BFA-4267-ACE8-1CFD1CAFE3B1}" srcId="{EC28692A-C661-493E-9D06-F2A67FC5EC18}" destId="{4EC6804D-DF4C-48F8-B622-044B0FA75122}" srcOrd="1" destOrd="0" parTransId="{6146556D-5BFD-433E-A8E2-4625A3BB7F82}" sibTransId="{218398DA-2A8C-4010-8714-5A6CCB8DC74B}"/>
    <dgm:cxn modelId="{C0865A80-3F17-4689-971C-F9EDE64A1399}" type="presParOf" srcId="{A7C00677-E41C-4B5B-8BCA-EEA50292096C}" destId="{BEAD9436-93D5-478E-9509-726633E549AB}" srcOrd="0" destOrd="0" presId="urn:microsoft.com/office/officeart/2009/3/layout/StepUpProcess"/>
    <dgm:cxn modelId="{66A6FD15-46F6-4321-9C80-1CAE287B87B5}" type="presParOf" srcId="{BEAD9436-93D5-478E-9509-726633E549AB}" destId="{FF7313F6-BE2E-4970-B62A-286989E863EE}" srcOrd="0" destOrd="0" presId="urn:microsoft.com/office/officeart/2009/3/layout/StepUpProcess"/>
    <dgm:cxn modelId="{BDF9EA4F-9AEC-4AB8-8863-BA4BD2A8433F}" type="presParOf" srcId="{BEAD9436-93D5-478E-9509-726633E549AB}" destId="{59B8B894-CA8B-42F9-8855-74B347B4159B}" srcOrd="1" destOrd="0" presId="urn:microsoft.com/office/officeart/2009/3/layout/StepUpProcess"/>
    <dgm:cxn modelId="{53C6DA06-AE9B-4B58-B1C2-9D50A95C7ADA}" type="presParOf" srcId="{BEAD9436-93D5-478E-9509-726633E549AB}" destId="{F7DE3A32-A6D7-48BA-8E85-CD63C31C2F12}" srcOrd="2" destOrd="0" presId="urn:microsoft.com/office/officeart/2009/3/layout/StepUpProcess"/>
    <dgm:cxn modelId="{C44A29E5-96B3-4495-B022-B1EE5EB6CE46}" type="presParOf" srcId="{A7C00677-E41C-4B5B-8BCA-EEA50292096C}" destId="{B3AB854C-6F78-4D50-A595-9AFC0693D472}" srcOrd="1" destOrd="0" presId="urn:microsoft.com/office/officeart/2009/3/layout/StepUpProcess"/>
    <dgm:cxn modelId="{D2130ED7-E0DC-4C2D-9162-9B888DBE4E15}" type="presParOf" srcId="{B3AB854C-6F78-4D50-A595-9AFC0693D472}" destId="{1B4F517B-803E-42B2-A328-BC36B72BDFBF}" srcOrd="0" destOrd="0" presId="urn:microsoft.com/office/officeart/2009/3/layout/StepUpProcess"/>
    <dgm:cxn modelId="{7432C1AE-CBA4-4B5B-8F5C-E85AEA9BE7F9}" type="presParOf" srcId="{A7C00677-E41C-4B5B-8BCA-EEA50292096C}" destId="{3012CCA4-C84D-4A18-9311-A9EE7CA1A26A}" srcOrd="2" destOrd="0" presId="urn:microsoft.com/office/officeart/2009/3/layout/StepUpProcess"/>
    <dgm:cxn modelId="{4862564D-0922-43AB-8B91-E464DB97CEF5}" type="presParOf" srcId="{3012CCA4-C84D-4A18-9311-A9EE7CA1A26A}" destId="{82B8C7DD-3D5D-4336-86F8-EC0B43790841}" srcOrd="0" destOrd="0" presId="urn:microsoft.com/office/officeart/2009/3/layout/StepUpProcess"/>
    <dgm:cxn modelId="{D2C89E41-91E8-4DB9-97FF-EF154BEEAB71}" type="presParOf" srcId="{3012CCA4-C84D-4A18-9311-A9EE7CA1A26A}" destId="{F2761624-F224-40AF-BB25-447CE5A9F1BF}" srcOrd="1" destOrd="0" presId="urn:microsoft.com/office/officeart/2009/3/layout/StepUpProcess"/>
    <dgm:cxn modelId="{7DDEFC5C-9E33-475E-BFC1-6D028DEE3BC1}" type="presParOf" srcId="{3012CCA4-C84D-4A18-9311-A9EE7CA1A26A}" destId="{079C4B47-9510-4E78-9462-19414E934198}" srcOrd="2" destOrd="0" presId="urn:microsoft.com/office/officeart/2009/3/layout/StepUpProcess"/>
    <dgm:cxn modelId="{2FCB01CA-0C16-4F49-9755-22F4256B5E07}" type="presParOf" srcId="{A7C00677-E41C-4B5B-8BCA-EEA50292096C}" destId="{22A12ED4-40A8-4CCD-8282-3291B44F6063}" srcOrd="3" destOrd="0" presId="urn:microsoft.com/office/officeart/2009/3/layout/StepUpProcess"/>
    <dgm:cxn modelId="{23C67D79-64A7-4B14-86B6-363F4C9F32EF}" type="presParOf" srcId="{22A12ED4-40A8-4CCD-8282-3291B44F6063}" destId="{4831728A-96D6-4374-A2DF-46CC2474A5CA}" srcOrd="0" destOrd="0" presId="urn:microsoft.com/office/officeart/2009/3/layout/StepUpProcess"/>
    <dgm:cxn modelId="{B0F1CA44-9959-4AC8-8D66-6F09DBC29125}" type="presParOf" srcId="{A7C00677-E41C-4B5B-8BCA-EEA50292096C}" destId="{EC835ECA-FC03-4E07-8266-D6521F439062}" srcOrd="4" destOrd="0" presId="urn:microsoft.com/office/officeart/2009/3/layout/StepUpProcess"/>
    <dgm:cxn modelId="{1B1872ED-4AF5-47F1-BED1-0953A870C454}" type="presParOf" srcId="{EC835ECA-FC03-4E07-8266-D6521F439062}" destId="{D34D34FB-CD80-490B-93F4-0774CD6167DE}" srcOrd="0" destOrd="0" presId="urn:microsoft.com/office/officeart/2009/3/layout/StepUpProcess"/>
    <dgm:cxn modelId="{A4E6501F-D2E4-48B1-9870-7858A196246B}" type="presParOf" srcId="{EC835ECA-FC03-4E07-8266-D6521F439062}" destId="{BF5E7E3D-8637-4EC4-8976-2430278CEC08}"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C0A352-279B-484D-BF69-24588551DF27}"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A5862BCA-23BB-4518-B0C5-BF5DA421938B}">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assess that the various aspects of the institution and its programs align with Adventist identity and mission.</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F316EA9C-FC1E-409F-B16F-C4A894DDFB64}" type="parTrans" cxnId="{372C25E9-58AE-46AB-BB41-84BE04023C5D}">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685042FE-787D-42B9-AF30-0208ACD49366}" type="sibTrans" cxnId="{372C25E9-58AE-46AB-BB41-84BE04023C5D}">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3425E905-7330-4D35-AE5F-0743C044A727}">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verify that the institution possesses the resources, processes, and services sufficient to accomplish its goals.</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BE11D2A9-D487-4AD1-93C1-A121DDF20092}" type="parTrans" cxnId="{209DA6B5-F82A-49A1-AEDF-EF76BFE28252}">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19C6D7D0-8D41-424A-A519-09125A34CCE0}" type="sibTrans" cxnId="{209DA6B5-F82A-49A1-AEDF-EF76BFE28252}">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8999F638-BF51-4F11-A548-EE9ED3A40B37}">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provide guidance on ways in which the institution may strengthen its operation and better achieve its mission.</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16F06820-C27F-43C5-95A6-780F404F77FD}" type="parTrans" cxnId="{9E64F712-93C6-430F-8491-A57258A193C8}">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0E4D61C6-8E32-4705-9779-E79A558CA360}" type="sibTrans" cxnId="{9E64F712-93C6-430F-8491-A57258A193C8}">
      <dgm:prSet/>
      <dgm:spPr/>
      <dgm:t>
        <a:bodyPr/>
        <a:lstStyle/>
        <a:p>
          <a:endParaRPr lang="en-US" sz="2500">
            <a:effectLst>
              <a:outerShdw blurRad="50800" dist="38100" dir="2700000" algn="tl" rotWithShape="0">
                <a:prstClr val="black">
                  <a:alpha val="40000"/>
                </a:prstClr>
              </a:outerShdw>
            </a:effectLst>
            <a:latin typeface="Calibri" pitchFamily="34" charset="0"/>
            <a:cs typeface="Calibri" pitchFamily="34" charset="0"/>
          </a:endParaRPr>
        </a:p>
      </dgm:t>
    </dgm:pt>
    <dgm:pt modelId="{C7F9A6B4-95EF-4A31-A6C1-4751F79C4C53}">
      <dgm:prSet phldrT="[Text]" custT="1"/>
      <dgm:spPr/>
      <dgm:t>
        <a:bodyPr/>
        <a:lstStyle/>
        <a:p>
          <a:r>
            <a:rPr lang="en-US" sz="2500" b="1" dirty="0" smtClean="0">
              <a:effectLst>
                <a:outerShdw blurRad="76200" dist="63500" dir="2700000" algn="tl" rotWithShape="0">
                  <a:prstClr val="black">
                    <a:alpha val="60000"/>
                  </a:prstClr>
                </a:outerShdw>
              </a:effectLst>
              <a:latin typeface="Calibri" pitchFamily="34" charset="0"/>
              <a:cs typeface="Calibri" pitchFamily="34" charset="0"/>
            </a:rPr>
            <a:t>To determine if the degree programs offered are comparable in content and quality to those of similar institutions.</a:t>
          </a:r>
          <a:endParaRPr lang="en-US" sz="2500" b="1" dirty="0">
            <a:effectLst>
              <a:outerShdw blurRad="76200" dist="63500" dir="2700000" algn="tl" rotWithShape="0">
                <a:prstClr val="black">
                  <a:alpha val="60000"/>
                </a:prstClr>
              </a:outerShdw>
            </a:effectLst>
            <a:latin typeface="Calibri" pitchFamily="34" charset="0"/>
            <a:cs typeface="Calibri" pitchFamily="34" charset="0"/>
          </a:endParaRPr>
        </a:p>
      </dgm:t>
    </dgm:pt>
    <dgm:pt modelId="{706D54B6-C012-4EEE-AF82-9C297B944214}" type="parTrans" cxnId="{00DEAD19-96C8-41DE-8C82-A77E58BD2B1F}">
      <dgm:prSet/>
      <dgm:spPr/>
      <dgm:t>
        <a:bodyPr/>
        <a:lstStyle/>
        <a:p>
          <a:endParaRPr lang="en-US" sz="2500"/>
        </a:p>
      </dgm:t>
    </dgm:pt>
    <dgm:pt modelId="{143FD4CC-132E-4867-82F7-B5024898B48F}" type="sibTrans" cxnId="{00DEAD19-96C8-41DE-8C82-A77E58BD2B1F}">
      <dgm:prSet/>
      <dgm:spPr/>
      <dgm:t>
        <a:bodyPr/>
        <a:lstStyle/>
        <a:p>
          <a:endParaRPr lang="en-US" sz="2500"/>
        </a:p>
      </dgm:t>
    </dgm:pt>
    <dgm:pt modelId="{94D87C8E-FE42-4BC2-8B98-FB9C5F8D8164}" type="pres">
      <dgm:prSet presAssocID="{05C0A352-279B-484D-BF69-24588551DF27}" presName="linear" presStyleCnt="0">
        <dgm:presLayoutVars>
          <dgm:animLvl val="lvl"/>
          <dgm:resizeHandles val="exact"/>
        </dgm:presLayoutVars>
      </dgm:prSet>
      <dgm:spPr/>
      <dgm:t>
        <a:bodyPr/>
        <a:lstStyle/>
        <a:p>
          <a:endParaRPr lang="en-US"/>
        </a:p>
      </dgm:t>
    </dgm:pt>
    <dgm:pt modelId="{14555B82-DABA-48E4-8C31-6B2D6F186438}" type="pres">
      <dgm:prSet presAssocID="{A5862BCA-23BB-4518-B0C5-BF5DA421938B}" presName="parentText" presStyleLbl="node1" presStyleIdx="0" presStyleCnt="4">
        <dgm:presLayoutVars>
          <dgm:chMax val="0"/>
          <dgm:bulletEnabled val="1"/>
        </dgm:presLayoutVars>
      </dgm:prSet>
      <dgm:spPr/>
      <dgm:t>
        <a:bodyPr/>
        <a:lstStyle/>
        <a:p>
          <a:endParaRPr lang="en-US"/>
        </a:p>
      </dgm:t>
    </dgm:pt>
    <dgm:pt modelId="{8EDCB019-FD5E-4DE6-BE77-D42A15E02E87}" type="pres">
      <dgm:prSet presAssocID="{685042FE-787D-42B9-AF30-0208ACD49366}" presName="spacer" presStyleCnt="0"/>
      <dgm:spPr/>
      <dgm:t>
        <a:bodyPr/>
        <a:lstStyle/>
        <a:p>
          <a:endParaRPr lang="en-US"/>
        </a:p>
      </dgm:t>
    </dgm:pt>
    <dgm:pt modelId="{D429281E-F1A8-431E-B21B-B9428A7DE8AC}" type="pres">
      <dgm:prSet presAssocID="{3425E905-7330-4D35-AE5F-0743C044A727}" presName="parentText" presStyleLbl="node1" presStyleIdx="1" presStyleCnt="4">
        <dgm:presLayoutVars>
          <dgm:chMax val="0"/>
          <dgm:bulletEnabled val="1"/>
        </dgm:presLayoutVars>
      </dgm:prSet>
      <dgm:spPr/>
      <dgm:t>
        <a:bodyPr/>
        <a:lstStyle/>
        <a:p>
          <a:endParaRPr lang="en-US"/>
        </a:p>
      </dgm:t>
    </dgm:pt>
    <dgm:pt modelId="{DE435115-E2F0-4934-B9EA-9CE239E618B3}" type="pres">
      <dgm:prSet presAssocID="{19C6D7D0-8D41-424A-A519-09125A34CCE0}" presName="spacer" presStyleCnt="0"/>
      <dgm:spPr/>
      <dgm:t>
        <a:bodyPr/>
        <a:lstStyle/>
        <a:p>
          <a:endParaRPr lang="en-US"/>
        </a:p>
      </dgm:t>
    </dgm:pt>
    <dgm:pt modelId="{B9677CC1-DDA5-4789-998D-8AC7737D9F17}" type="pres">
      <dgm:prSet presAssocID="{C7F9A6B4-95EF-4A31-A6C1-4751F79C4C53}" presName="parentText" presStyleLbl="node1" presStyleIdx="2" presStyleCnt="4">
        <dgm:presLayoutVars>
          <dgm:chMax val="0"/>
          <dgm:bulletEnabled val="1"/>
        </dgm:presLayoutVars>
      </dgm:prSet>
      <dgm:spPr/>
      <dgm:t>
        <a:bodyPr/>
        <a:lstStyle/>
        <a:p>
          <a:endParaRPr lang="en-US"/>
        </a:p>
      </dgm:t>
    </dgm:pt>
    <dgm:pt modelId="{0240DE60-702B-4111-AC34-7EA9C6637AAF}" type="pres">
      <dgm:prSet presAssocID="{143FD4CC-132E-4867-82F7-B5024898B48F}" presName="spacer" presStyleCnt="0"/>
      <dgm:spPr/>
      <dgm:t>
        <a:bodyPr/>
        <a:lstStyle/>
        <a:p>
          <a:endParaRPr lang="en-US"/>
        </a:p>
      </dgm:t>
    </dgm:pt>
    <dgm:pt modelId="{00DD875F-1FC2-41A5-BFBE-FE8FC888C3A0}" type="pres">
      <dgm:prSet presAssocID="{8999F638-BF51-4F11-A548-EE9ED3A40B37}" presName="parentText" presStyleLbl="node1" presStyleIdx="3" presStyleCnt="4">
        <dgm:presLayoutVars>
          <dgm:chMax val="0"/>
          <dgm:bulletEnabled val="1"/>
        </dgm:presLayoutVars>
      </dgm:prSet>
      <dgm:spPr/>
      <dgm:t>
        <a:bodyPr/>
        <a:lstStyle/>
        <a:p>
          <a:endParaRPr lang="en-US"/>
        </a:p>
      </dgm:t>
    </dgm:pt>
  </dgm:ptLst>
  <dgm:cxnLst>
    <dgm:cxn modelId="{209DA6B5-F82A-49A1-AEDF-EF76BFE28252}" srcId="{05C0A352-279B-484D-BF69-24588551DF27}" destId="{3425E905-7330-4D35-AE5F-0743C044A727}" srcOrd="1" destOrd="0" parTransId="{BE11D2A9-D487-4AD1-93C1-A121DDF20092}" sibTransId="{19C6D7D0-8D41-424A-A519-09125A34CCE0}"/>
    <dgm:cxn modelId="{DD299D61-159F-4A23-9F6B-B74108A85ADB}" type="presOf" srcId="{8999F638-BF51-4F11-A548-EE9ED3A40B37}" destId="{00DD875F-1FC2-41A5-BFBE-FE8FC888C3A0}" srcOrd="0" destOrd="0" presId="urn:microsoft.com/office/officeart/2005/8/layout/vList2"/>
    <dgm:cxn modelId="{07D22342-D8BE-4ECD-98DA-39D880BDA67A}" type="presOf" srcId="{C7F9A6B4-95EF-4A31-A6C1-4751F79C4C53}" destId="{B9677CC1-DDA5-4789-998D-8AC7737D9F17}" srcOrd="0" destOrd="0" presId="urn:microsoft.com/office/officeart/2005/8/layout/vList2"/>
    <dgm:cxn modelId="{9E64F712-93C6-430F-8491-A57258A193C8}" srcId="{05C0A352-279B-484D-BF69-24588551DF27}" destId="{8999F638-BF51-4F11-A548-EE9ED3A40B37}" srcOrd="3" destOrd="0" parTransId="{16F06820-C27F-43C5-95A6-780F404F77FD}" sibTransId="{0E4D61C6-8E32-4705-9779-E79A558CA360}"/>
    <dgm:cxn modelId="{00DEAD19-96C8-41DE-8C82-A77E58BD2B1F}" srcId="{05C0A352-279B-484D-BF69-24588551DF27}" destId="{C7F9A6B4-95EF-4A31-A6C1-4751F79C4C53}" srcOrd="2" destOrd="0" parTransId="{706D54B6-C012-4EEE-AF82-9C297B944214}" sibTransId="{143FD4CC-132E-4867-82F7-B5024898B48F}"/>
    <dgm:cxn modelId="{372C25E9-58AE-46AB-BB41-84BE04023C5D}" srcId="{05C0A352-279B-484D-BF69-24588551DF27}" destId="{A5862BCA-23BB-4518-B0C5-BF5DA421938B}" srcOrd="0" destOrd="0" parTransId="{F316EA9C-FC1E-409F-B16F-C4A894DDFB64}" sibTransId="{685042FE-787D-42B9-AF30-0208ACD49366}"/>
    <dgm:cxn modelId="{04C3EEA6-5F1A-4BA1-BAF0-C0BA844E3411}" type="presOf" srcId="{05C0A352-279B-484D-BF69-24588551DF27}" destId="{94D87C8E-FE42-4BC2-8B98-FB9C5F8D8164}" srcOrd="0" destOrd="0" presId="urn:microsoft.com/office/officeart/2005/8/layout/vList2"/>
    <dgm:cxn modelId="{BFD997AA-73A5-49B0-A7DB-3CF72C6927FB}" type="presOf" srcId="{3425E905-7330-4D35-AE5F-0743C044A727}" destId="{D429281E-F1A8-431E-B21B-B9428A7DE8AC}" srcOrd="0" destOrd="0" presId="urn:microsoft.com/office/officeart/2005/8/layout/vList2"/>
    <dgm:cxn modelId="{EE6F3FE5-EC32-4C2A-8B6A-6F667F93362F}" type="presOf" srcId="{A5862BCA-23BB-4518-B0C5-BF5DA421938B}" destId="{14555B82-DABA-48E4-8C31-6B2D6F186438}" srcOrd="0" destOrd="0" presId="urn:microsoft.com/office/officeart/2005/8/layout/vList2"/>
    <dgm:cxn modelId="{7F2A865E-9554-4143-908D-DF976B3B950F}" type="presParOf" srcId="{94D87C8E-FE42-4BC2-8B98-FB9C5F8D8164}" destId="{14555B82-DABA-48E4-8C31-6B2D6F186438}" srcOrd="0" destOrd="0" presId="urn:microsoft.com/office/officeart/2005/8/layout/vList2"/>
    <dgm:cxn modelId="{644FEB73-69F7-43FC-9301-B538CA488F9B}" type="presParOf" srcId="{94D87C8E-FE42-4BC2-8B98-FB9C5F8D8164}" destId="{8EDCB019-FD5E-4DE6-BE77-D42A15E02E87}" srcOrd="1" destOrd="0" presId="urn:microsoft.com/office/officeart/2005/8/layout/vList2"/>
    <dgm:cxn modelId="{E967A5FA-058A-4D44-A965-555BD6D17213}" type="presParOf" srcId="{94D87C8E-FE42-4BC2-8B98-FB9C5F8D8164}" destId="{D429281E-F1A8-431E-B21B-B9428A7DE8AC}" srcOrd="2" destOrd="0" presId="urn:microsoft.com/office/officeart/2005/8/layout/vList2"/>
    <dgm:cxn modelId="{1B7909B0-1651-4F82-AEEF-B6B1E5DF3A11}" type="presParOf" srcId="{94D87C8E-FE42-4BC2-8B98-FB9C5F8D8164}" destId="{DE435115-E2F0-4934-B9EA-9CE239E618B3}" srcOrd="3" destOrd="0" presId="urn:microsoft.com/office/officeart/2005/8/layout/vList2"/>
    <dgm:cxn modelId="{251DAFAA-C223-4A93-BCFF-469E1D51E86A}" type="presParOf" srcId="{94D87C8E-FE42-4BC2-8B98-FB9C5F8D8164}" destId="{B9677CC1-DDA5-4789-998D-8AC7737D9F17}" srcOrd="4" destOrd="0" presId="urn:microsoft.com/office/officeart/2005/8/layout/vList2"/>
    <dgm:cxn modelId="{07DCD6D4-399A-4BF2-B966-F86D0D8E825A}" type="presParOf" srcId="{94D87C8E-FE42-4BC2-8B98-FB9C5F8D8164}" destId="{0240DE60-702B-4111-AC34-7EA9C6637AAF}" srcOrd="5" destOrd="0" presId="urn:microsoft.com/office/officeart/2005/8/layout/vList2"/>
    <dgm:cxn modelId="{A4840C39-E5DC-4D53-9BA4-6DF56EF2B4DF}" type="presParOf" srcId="{94D87C8E-FE42-4BC2-8B98-FB9C5F8D8164}" destId="{00DD875F-1FC2-41A5-BFBE-FE8FC888C3A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53AD6D-55CF-488F-8A61-FCF1951E106E}" type="doc">
      <dgm:prSet loTypeId="urn:microsoft.com/office/officeart/2005/8/layout/list1" loCatId="list" qsTypeId="urn:microsoft.com/office/officeart/2005/8/quickstyle/3d2" qsCatId="3D" csTypeId="urn:microsoft.com/office/officeart/2005/8/colors/colorful5" csCatId="colorful" phldr="1"/>
      <dgm:spPr/>
      <dgm:t>
        <a:bodyPr/>
        <a:lstStyle/>
        <a:p>
          <a:endParaRPr lang="en-US"/>
        </a:p>
      </dgm:t>
    </dgm:pt>
    <dgm:pt modelId="{BB7D2FF1-34EA-4D5F-92B2-D1DCFD99D2FF}">
      <dgm:prSet phldrT="[Text]" custT="1"/>
      <dgm:spPr/>
      <dgm:t>
        <a:bodyPr/>
        <a:lstStyle/>
        <a:p>
          <a:pPr algn="ctr"/>
          <a:r>
            <a:rPr lang="en-US" sz="6000" b="1" dirty="0" smtClean="0">
              <a:effectLst>
                <a:innerShdw blurRad="63500" dist="50800" dir="13500000">
                  <a:prstClr val="black">
                    <a:alpha val="50000"/>
                  </a:prstClr>
                </a:innerShdw>
              </a:effectLst>
            </a:rPr>
            <a:t>Regular</a:t>
          </a:r>
          <a:endParaRPr lang="en-US" sz="6000" b="1" dirty="0">
            <a:effectLst>
              <a:innerShdw blurRad="63500" dist="50800" dir="13500000">
                <a:prstClr val="black">
                  <a:alpha val="50000"/>
                </a:prstClr>
              </a:innerShdw>
            </a:effectLst>
          </a:endParaRPr>
        </a:p>
      </dgm:t>
    </dgm:pt>
    <dgm:pt modelId="{F6474848-5D2D-4894-93B3-2D817C9976C4}" type="parTrans" cxnId="{AA388153-76FD-4D5F-8D7C-E7295C0B42E0}">
      <dgm:prSet/>
      <dgm:spPr/>
      <dgm:t>
        <a:bodyPr/>
        <a:lstStyle/>
        <a:p>
          <a:pPr algn="ctr"/>
          <a:endParaRPr lang="en-US" sz="6000" b="1">
            <a:effectLst>
              <a:innerShdw blurRad="63500" dist="50800" dir="13500000">
                <a:prstClr val="black">
                  <a:alpha val="50000"/>
                </a:prstClr>
              </a:innerShdw>
            </a:effectLst>
          </a:endParaRPr>
        </a:p>
      </dgm:t>
    </dgm:pt>
    <dgm:pt modelId="{994606F0-403D-4709-89A5-809FD604C097}" type="sibTrans" cxnId="{AA388153-76FD-4D5F-8D7C-E7295C0B42E0}">
      <dgm:prSet/>
      <dgm:spPr/>
      <dgm:t>
        <a:bodyPr/>
        <a:lstStyle/>
        <a:p>
          <a:pPr algn="ctr"/>
          <a:endParaRPr lang="en-US" sz="6000" b="1">
            <a:effectLst>
              <a:innerShdw blurRad="63500" dist="50800" dir="13500000">
                <a:prstClr val="black">
                  <a:alpha val="50000"/>
                </a:prstClr>
              </a:innerShdw>
            </a:effectLst>
          </a:endParaRPr>
        </a:p>
      </dgm:t>
    </dgm:pt>
    <dgm:pt modelId="{553BC26A-8C19-4298-BC70-BDA3CD96C109}">
      <dgm:prSet phldrT="[Text]" custT="1"/>
      <dgm:spPr/>
      <dgm:t>
        <a:bodyPr/>
        <a:lstStyle/>
        <a:p>
          <a:pPr algn="ctr"/>
          <a:r>
            <a:rPr lang="en-US" sz="6000" b="1" dirty="0" smtClean="0">
              <a:effectLst>
                <a:innerShdw blurRad="63500" dist="50800" dir="13500000">
                  <a:prstClr val="black">
                    <a:alpha val="50000"/>
                  </a:prstClr>
                </a:innerShdw>
              </a:effectLst>
            </a:rPr>
            <a:t>Interim</a:t>
          </a:r>
          <a:endParaRPr lang="en-US" sz="6000" b="1" dirty="0">
            <a:effectLst>
              <a:innerShdw blurRad="63500" dist="50800" dir="13500000">
                <a:prstClr val="black">
                  <a:alpha val="50000"/>
                </a:prstClr>
              </a:innerShdw>
            </a:effectLst>
          </a:endParaRPr>
        </a:p>
      </dgm:t>
    </dgm:pt>
    <dgm:pt modelId="{B690451D-33A2-4342-8BCE-C7097B008A15}" type="parTrans" cxnId="{086BA87E-35A0-4741-A70E-CA819C97E4B9}">
      <dgm:prSet/>
      <dgm:spPr/>
      <dgm:t>
        <a:bodyPr/>
        <a:lstStyle/>
        <a:p>
          <a:pPr algn="ctr"/>
          <a:endParaRPr lang="en-US" sz="6000" b="1">
            <a:effectLst>
              <a:innerShdw blurRad="63500" dist="50800" dir="13500000">
                <a:prstClr val="black">
                  <a:alpha val="50000"/>
                </a:prstClr>
              </a:innerShdw>
            </a:effectLst>
          </a:endParaRPr>
        </a:p>
      </dgm:t>
    </dgm:pt>
    <dgm:pt modelId="{580E2F6F-4449-48CB-824F-9D2D0DC583BB}" type="sibTrans" cxnId="{086BA87E-35A0-4741-A70E-CA819C97E4B9}">
      <dgm:prSet/>
      <dgm:spPr/>
      <dgm:t>
        <a:bodyPr/>
        <a:lstStyle/>
        <a:p>
          <a:pPr algn="ctr"/>
          <a:endParaRPr lang="en-US" sz="6000" b="1">
            <a:effectLst>
              <a:innerShdw blurRad="63500" dist="50800" dir="13500000">
                <a:prstClr val="black">
                  <a:alpha val="50000"/>
                </a:prstClr>
              </a:innerShdw>
            </a:effectLst>
          </a:endParaRPr>
        </a:p>
      </dgm:t>
    </dgm:pt>
    <dgm:pt modelId="{DD5A04C1-E02F-4289-9BD2-837FD9D5932D}">
      <dgm:prSet phldrT="[Text]" custT="1"/>
      <dgm:spPr/>
      <dgm:t>
        <a:bodyPr/>
        <a:lstStyle/>
        <a:p>
          <a:pPr algn="ctr"/>
          <a:r>
            <a:rPr lang="en-US" sz="6000" b="1" dirty="0" smtClean="0">
              <a:effectLst>
                <a:innerShdw blurRad="63500" dist="50800" dir="13500000">
                  <a:prstClr val="black">
                    <a:alpha val="50000"/>
                  </a:prstClr>
                </a:innerShdw>
              </a:effectLst>
            </a:rPr>
            <a:t>Focused</a:t>
          </a:r>
        </a:p>
      </dgm:t>
    </dgm:pt>
    <dgm:pt modelId="{3931197D-7B67-44BA-9574-3F9D99A133DF}" type="parTrans" cxnId="{ADF40314-323E-4A16-B6D0-AA5B5B14765B}">
      <dgm:prSet/>
      <dgm:spPr/>
      <dgm:t>
        <a:bodyPr/>
        <a:lstStyle/>
        <a:p>
          <a:pPr algn="ctr"/>
          <a:endParaRPr lang="en-US" sz="6000" b="1">
            <a:effectLst>
              <a:innerShdw blurRad="63500" dist="50800" dir="13500000">
                <a:prstClr val="black">
                  <a:alpha val="50000"/>
                </a:prstClr>
              </a:innerShdw>
            </a:effectLst>
          </a:endParaRPr>
        </a:p>
      </dgm:t>
    </dgm:pt>
    <dgm:pt modelId="{7EE64CF5-CDDB-4CE2-B622-FF1E485508AA}" type="sibTrans" cxnId="{ADF40314-323E-4A16-B6D0-AA5B5B14765B}">
      <dgm:prSet/>
      <dgm:spPr/>
      <dgm:t>
        <a:bodyPr/>
        <a:lstStyle/>
        <a:p>
          <a:pPr algn="ctr"/>
          <a:endParaRPr lang="en-US" sz="6000" b="1">
            <a:effectLst>
              <a:innerShdw blurRad="63500" dist="50800" dir="13500000">
                <a:prstClr val="black">
                  <a:alpha val="50000"/>
                </a:prstClr>
              </a:innerShdw>
            </a:effectLst>
          </a:endParaRPr>
        </a:p>
      </dgm:t>
    </dgm:pt>
    <dgm:pt modelId="{B05B1AB2-3C5A-4C33-9656-2FAE275AF631}">
      <dgm:prSet phldrT="[Text]" custT="1"/>
      <dgm:spPr/>
      <dgm:t>
        <a:bodyPr/>
        <a:lstStyle/>
        <a:p>
          <a:pPr algn="ctr"/>
          <a:r>
            <a:rPr lang="en-US" sz="6000" b="1" dirty="0" smtClean="0">
              <a:effectLst>
                <a:innerShdw blurRad="63500" dist="50800" dir="13500000">
                  <a:prstClr val="black">
                    <a:alpha val="50000"/>
                  </a:prstClr>
                </a:innerShdw>
              </a:effectLst>
            </a:rPr>
            <a:t>Administrative</a:t>
          </a:r>
          <a:endParaRPr lang="en-US" sz="6000" b="1" dirty="0">
            <a:effectLst>
              <a:innerShdw blurRad="63500" dist="50800" dir="13500000">
                <a:prstClr val="black">
                  <a:alpha val="50000"/>
                </a:prstClr>
              </a:innerShdw>
            </a:effectLst>
          </a:endParaRPr>
        </a:p>
      </dgm:t>
    </dgm:pt>
    <dgm:pt modelId="{8FA6107C-00F0-4585-AEA3-272C3CBF2EAA}" type="parTrans" cxnId="{DA221A56-4A3C-4A7C-BEDE-110E36A84778}">
      <dgm:prSet/>
      <dgm:spPr/>
      <dgm:t>
        <a:bodyPr/>
        <a:lstStyle/>
        <a:p>
          <a:endParaRPr lang="en-US"/>
        </a:p>
      </dgm:t>
    </dgm:pt>
    <dgm:pt modelId="{2D783E22-9A26-446F-8BEB-DE5B9C65939D}" type="sibTrans" cxnId="{DA221A56-4A3C-4A7C-BEDE-110E36A84778}">
      <dgm:prSet/>
      <dgm:spPr/>
      <dgm:t>
        <a:bodyPr/>
        <a:lstStyle/>
        <a:p>
          <a:endParaRPr lang="en-US"/>
        </a:p>
      </dgm:t>
    </dgm:pt>
    <dgm:pt modelId="{A5D57D22-ECF5-469D-869F-762FCF4E853C}" type="pres">
      <dgm:prSet presAssocID="{DC53AD6D-55CF-488F-8A61-FCF1951E106E}" presName="linear" presStyleCnt="0">
        <dgm:presLayoutVars>
          <dgm:dir/>
          <dgm:animLvl val="lvl"/>
          <dgm:resizeHandles val="exact"/>
        </dgm:presLayoutVars>
      </dgm:prSet>
      <dgm:spPr/>
      <dgm:t>
        <a:bodyPr/>
        <a:lstStyle/>
        <a:p>
          <a:endParaRPr lang="en-US"/>
        </a:p>
      </dgm:t>
    </dgm:pt>
    <dgm:pt modelId="{4B22B766-D98E-4CA6-8748-94D17E861F54}" type="pres">
      <dgm:prSet presAssocID="{BB7D2FF1-34EA-4D5F-92B2-D1DCFD99D2FF}" presName="parentLin" presStyleCnt="0"/>
      <dgm:spPr/>
    </dgm:pt>
    <dgm:pt modelId="{2A027409-045D-4679-BC27-FF73183072D1}" type="pres">
      <dgm:prSet presAssocID="{BB7D2FF1-34EA-4D5F-92B2-D1DCFD99D2FF}" presName="parentLeftMargin" presStyleLbl="node1" presStyleIdx="0" presStyleCnt="4"/>
      <dgm:spPr/>
      <dgm:t>
        <a:bodyPr/>
        <a:lstStyle/>
        <a:p>
          <a:endParaRPr lang="en-US"/>
        </a:p>
      </dgm:t>
    </dgm:pt>
    <dgm:pt modelId="{084F50A4-A871-4133-8582-1CD074164B9B}" type="pres">
      <dgm:prSet presAssocID="{BB7D2FF1-34EA-4D5F-92B2-D1DCFD99D2FF}" presName="parentText" presStyleLbl="node1" presStyleIdx="0" presStyleCnt="4" custScaleX="108519">
        <dgm:presLayoutVars>
          <dgm:chMax val="0"/>
          <dgm:bulletEnabled val="1"/>
        </dgm:presLayoutVars>
      </dgm:prSet>
      <dgm:spPr/>
      <dgm:t>
        <a:bodyPr/>
        <a:lstStyle/>
        <a:p>
          <a:endParaRPr lang="en-US"/>
        </a:p>
      </dgm:t>
    </dgm:pt>
    <dgm:pt modelId="{0EEB7712-1488-4E79-82C3-CD7B218FE903}" type="pres">
      <dgm:prSet presAssocID="{BB7D2FF1-34EA-4D5F-92B2-D1DCFD99D2FF}" presName="negativeSpace" presStyleCnt="0"/>
      <dgm:spPr/>
    </dgm:pt>
    <dgm:pt modelId="{C1002ED6-E378-4397-939D-251875966EC6}" type="pres">
      <dgm:prSet presAssocID="{BB7D2FF1-34EA-4D5F-92B2-D1DCFD99D2FF}" presName="childText" presStyleLbl="conFgAcc1" presStyleIdx="0" presStyleCnt="4" custScaleX="96330">
        <dgm:presLayoutVars>
          <dgm:bulletEnabled val="1"/>
        </dgm:presLayoutVars>
      </dgm:prSet>
      <dgm:spPr/>
    </dgm:pt>
    <dgm:pt modelId="{A0DE0BC5-4A10-43CA-AF97-8A1EC4B8F3D6}" type="pres">
      <dgm:prSet presAssocID="{994606F0-403D-4709-89A5-809FD604C097}" presName="spaceBetweenRectangles" presStyleCnt="0"/>
      <dgm:spPr/>
    </dgm:pt>
    <dgm:pt modelId="{CD70668A-F516-4C41-937D-25E434DF3971}" type="pres">
      <dgm:prSet presAssocID="{553BC26A-8C19-4298-BC70-BDA3CD96C109}" presName="parentLin" presStyleCnt="0"/>
      <dgm:spPr/>
    </dgm:pt>
    <dgm:pt modelId="{0CAAAC5F-8D85-428F-9F5B-FD05215C9EC7}" type="pres">
      <dgm:prSet presAssocID="{553BC26A-8C19-4298-BC70-BDA3CD96C109}" presName="parentLeftMargin" presStyleLbl="node1" presStyleIdx="0" presStyleCnt="4"/>
      <dgm:spPr/>
      <dgm:t>
        <a:bodyPr/>
        <a:lstStyle/>
        <a:p>
          <a:endParaRPr lang="en-US"/>
        </a:p>
      </dgm:t>
    </dgm:pt>
    <dgm:pt modelId="{344CE2BE-2927-4A6F-84BB-955E3EDE7E80}" type="pres">
      <dgm:prSet presAssocID="{553BC26A-8C19-4298-BC70-BDA3CD96C109}" presName="parentText" presStyleLbl="node1" presStyleIdx="1" presStyleCnt="4" custScaleX="108519">
        <dgm:presLayoutVars>
          <dgm:chMax val="0"/>
          <dgm:bulletEnabled val="1"/>
        </dgm:presLayoutVars>
      </dgm:prSet>
      <dgm:spPr/>
      <dgm:t>
        <a:bodyPr/>
        <a:lstStyle/>
        <a:p>
          <a:endParaRPr lang="en-US"/>
        </a:p>
      </dgm:t>
    </dgm:pt>
    <dgm:pt modelId="{78A7C2A8-9BF3-48F2-9B11-9BC195F355EE}" type="pres">
      <dgm:prSet presAssocID="{553BC26A-8C19-4298-BC70-BDA3CD96C109}" presName="negativeSpace" presStyleCnt="0"/>
      <dgm:spPr/>
    </dgm:pt>
    <dgm:pt modelId="{16444F1E-4B34-4AA1-B754-53848C558B76}" type="pres">
      <dgm:prSet presAssocID="{553BC26A-8C19-4298-BC70-BDA3CD96C109}" presName="childText" presStyleLbl="conFgAcc1" presStyleIdx="1" presStyleCnt="4" custScaleX="96330">
        <dgm:presLayoutVars>
          <dgm:bulletEnabled val="1"/>
        </dgm:presLayoutVars>
      </dgm:prSet>
      <dgm:spPr/>
    </dgm:pt>
    <dgm:pt modelId="{52802A80-DD45-4B80-8EC8-1D68E9ADCF7F}" type="pres">
      <dgm:prSet presAssocID="{580E2F6F-4449-48CB-824F-9D2D0DC583BB}" presName="spaceBetweenRectangles" presStyleCnt="0"/>
      <dgm:spPr/>
    </dgm:pt>
    <dgm:pt modelId="{368837A7-36DC-4A93-B333-846178BDAD2D}" type="pres">
      <dgm:prSet presAssocID="{B05B1AB2-3C5A-4C33-9656-2FAE275AF631}" presName="parentLin" presStyleCnt="0"/>
      <dgm:spPr/>
    </dgm:pt>
    <dgm:pt modelId="{4FB75B65-7F1B-4D8F-91A3-83F9D2AB58B2}" type="pres">
      <dgm:prSet presAssocID="{B05B1AB2-3C5A-4C33-9656-2FAE275AF631}" presName="parentLeftMargin" presStyleLbl="node1" presStyleIdx="1" presStyleCnt="4"/>
      <dgm:spPr/>
      <dgm:t>
        <a:bodyPr/>
        <a:lstStyle/>
        <a:p>
          <a:endParaRPr lang="en-US"/>
        </a:p>
      </dgm:t>
    </dgm:pt>
    <dgm:pt modelId="{8888F518-24CD-44E4-9E65-0D66DEC565C5}" type="pres">
      <dgm:prSet presAssocID="{B05B1AB2-3C5A-4C33-9656-2FAE275AF631}" presName="parentText" presStyleLbl="node1" presStyleIdx="2" presStyleCnt="4" custScaleX="108519">
        <dgm:presLayoutVars>
          <dgm:chMax val="0"/>
          <dgm:bulletEnabled val="1"/>
        </dgm:presLayoutVars>
      </dgm:prSet>
      <dgm:spPr/>
      <dgm:t>
        <a:bodyPr/>
        <a:lstStyle/>
        <a:p>
          <a:endParaRPr lang="en-US"/>
        </a:p>
      </dgm:t>
    </dgm:pt>
    <dgm:pt modelId="{4857399A-7394-40B0-960A-DE5B425D66E7}" type="pres">
      <dgm:prSet presAssocID="{B05B1AB2-3C5A-4C33-9656-2FAE275AF631}" presName="negativeSpace" presStyleCnt="0"/>
      <dgm:spPr/>
    </dgm:pt>
    <dgm:pt modelId="{46496198-38E2-46CA-BC4C-A339CAE22F13}" type="pres">
      <dgm:prSet presAssocID="{B05B1AB2-3C5A-4C33-9656-2FAE275AF631}" presName="childText" presStyleLbl="conFgAcc1" presStyleIdx="2" presStyleCnt="4">
        <dgm:presLayoutVars>
          <dgm:bulletEnabled val="1"/>
        </dgm:presLayoutVars>
      </dgm:prSet>
      <dgm:spPr/>
    </dgm:pt>
    <dgm:pt modelId="{F7C4C95C-5B41-4DB9-A0C2-54CD916A56DF}" type="pres">
      <dgm:prSet presAssocID="{2D783E22-9A26-446F-8BEB-DE5B9C65939D}" presName="spaceBetweenRectangles" presStyleCnt="0"/>
      <dgm:spPr/>
    </dgm:pt>
    <dgm:pt modelId="{9AB2EC6A-BEE1-41F5-84B6-DB52F6F79E88}" type="pres">
      <dgm:prSet presAssocID="{DD5A04C1-E02F-4289-9BD2-837FD9D5932D}" presName="parentLin" presStyleCnt="0"/>
      <dgm:spPr/>
    </dgm:pt>
    <dgm:pt modelId="{B68F3304-F40B-4545-8F41-4C684EA740C4}" type="pres">
      <dgm:prSet presAssocID="{DD5A04C1-E02F-4289-9BD2-837FD9D5932D}" presName="parentLeftMargin" presStyleLbl="node1" presStyleIdx="2" presStyleCnt="4"/>
      <dgm:spPr/>
      <dgm:t>
        <a:bodyPr/>
        <a:lstStyle/>
        <a:p>
          <a:endParaRPr lang="en-US"/>
        </a:p>
      </dgm:t>
    </dgm:pt>
    <dgm:pt modelId="{1A487E0B-FBB7-4FA0-80A1-3A1D0B60A7EF}" type="pres">
      <dgm:prSet presAssocID="{DD5A04C1-E02F-4289-9BD2-837FD9D5932D}" presName="parentText" presStyleLbl="node1" presStyleIdx="3" presStyleCnt="4" custScaleX="108519">
        <dgm:presLayoutVars>
          <dgm:chMax val="0"/>
          <dgm:bulletEnabled val="1"/>
        </dgm:presLayoutVars>
      </dgm:prSet>
      <dgm:spPr/>
      <dgm:t>
        <a:bodyPr/>
        <a:lstStyle/>
        <a:p>
          <a:endParaRPr lang="en-US"/>
        </a:p>
      </dgm:t>
    </dgm:pt>
    <dgm:pt modelId="{ACA84F72-84BA-413D-BFE1-D19BBF6DECA9}" type="pres">
      <dgm:prSet presAssocID="{DD5A04C1-E02F-4289-9BD2-837FD9D5932D}" presName="negativeSpace" presStyleCnt="0"/>
      <dgm:spPr/>
    </dgm:pt>
    <dgm:pt modelId="{C2D76399-0393-4977-BD01-6B6BD24836B5}" type="pres">
      <dgm:prSet presAssocID="{DD5A04C1-E02F-4289-9BD2-837FD9D5932D}" presName="childText" presStyleLbl="conFgAcc1" presStyleIdx="3" presStyleCnt="4" custScaleX="96330">
        <dgm:presLayoutVars>
          <dgm:bulletEnabled val="1"/>
        </dgm:presLayoutVars>
      </dgm:prSet>
      <dgm:spPr/>
    </dgm:pt>
  </dgm:ptLst>
  <dgm:cxnLst>
    <dgm:cxn modelId="{ADF40314-323E-4A16-B6D0-AA5B5B14765B}" srcId="{DC53AD6D-55CF-488F-8A61-FCF1951E106E}" destId="{DD5A04C1-E02F-4289-9BD2-837FD9D5932D}" srcOrd="3" destOrd="0" parTransId="{3931197D-7B67-44BA-9574-3F9D99A133DF}" sibTransId="{7EE64CF5-CDDB-4CE2-B622-FF1E485508AA}"/>
    <dgm:cxn modelId="{2850134F-0B9A-4FF4-A0FC-6103883684C6}" type="presOf" srcId="{B05B1AB2-3C5A-4C33-9656-2FAE275AF631}" destId="{8888F518-24CD-44E4-9E65-0D66DEC565C5}" srcOrd="1" destOrd="0" presId="urn:microsoft.com/office/officeart/2005/8/layout/list1"/>
    <dgm:cxn modelId="{086BA87E-35A0-4741-A70E-CA819C97E4B9}" srcId="{DC53AD6D-55CF-488F-8A61-FCF1951E106E}" destId="{553BC26A-8C19-4298-BC70-BDA3CD96C109}" srcOrd="1" destOrd="0" parTransId="{B690451D-33A2-4342-8BCE-C7097B008A15}" sibTransId="{580E2F6F-4449-48CB-824F-9D2D0DC583BB}"/>
    <dgm:cxn modelId="{6466808F-EE16-4991-80AD-2A227F5D261D}" type="presOf" srcId="{DD5A04C1-E02F-4289-9BD2-837FD9D5932D}" destId="{1A487E0B-FBB7-4FA0-80A1-3A1D0B60A7EF}" srcOrd="1" destOrd="0" presId="urn:microsoft.com/office/officeart/2005/8/layout/list1"/>
    <dgm:cxn modelId="{93828126-35EB-4720-9165-02F9AB1578BA}" type="presOf" srcId="{DC53AD6D-55CF-488F-8A61-FCF1951E106E}" destId="{A5D57D22-ECF5-469D-869F-762FCF4E853C}" srcOrd="0" destOrd="0" presId="urn:microsoft.com/office/officeart/2005/8/layout/list1"/>
    <dgm:cxn modelId="{DA221A56-4A3C-4A7C-BEDE-110E36A84778}" srcId="{DC53AD6D-55CF-488F-8A61-FCF1951E106E}" destId="{B05B1AB2-3C5A-4C33-9656-2FAE275AF631}" srcOrd="2" destOrd="0" parTransId="{8FA6107C-00F0-4585-AEA3-272C3CBF2EAA}" sibTransId="{2D783E22-9A26-446F-8BEB-DE5B9C65939D}"/>
    <dgm:cxn modelId="{3E975A32-B3FC-4778-A133-46BD365D1283}" type="presOf" srcId="{BB7D2FF1-34EA-4D5F-92B2-D1DCFD99D2FF}" destId="{084F50A4-A871-4133-8582-1CD074164B9B}" srcOrd="1" destOrd="0" presId="urn:microsoft.com/office/officeart/2005/8/layout/list1"/>
    <dgm:cxn modelId="{87555EBF-CF99-4097-AFF0-746E5A10BD7C}" type="presOf" srcId="{DD5A04C1-E02F-4289-9BD2-837FD9D5932D}" destId="{B68F3304-F40B-4545-8F41-4C684EA740C4}" srcOrd="0" destOrd="0" presId="urn:microsoft.com/office/officeart/2005/8/layout/list1"/>
    <dgm:cxn modelId="{094DBFAF-73AC-486E-99BA-E092C7484CC8}" type="presOf" srcId="{553BC26A-8C19-4298-BC70-BDA3CD96C109}" destId="{0CAAAC5F-8D85-428F-9F5B-FD05215C9EC7}" srcOrd="0" destOrd="0" presId="urn:microsoft.com/office/officeart/2005/8/layout/list1"/>
    <dgm:cxn modelId="{792FE611-E28C-4AE4-A8B3-357EBF1F6D55}" type="presOf" srcId="{553BC26A-8C19-4298-BC70-BDA3CD96C109}" destId="{344CE2BE-2927-4A6F-84BB-955E3EDE7E80}" srcOrd="1" destOrd="0" presId="urn:microsoft.com/office/officeart/2005/8/layout/list1"/>
    <dgm:cxn modelId="{79A2ADD2-A5B2-4D10-A3C6-59CD3EE0B0EE}" type="presOf" srcId="{B05B1AB2-3C5A-4C33-9656-2FAE275AF631}" destId="{4FB75B65-7F1B-4D8F-91A3-83F9D2AB58B2}" srcOrd="0" destOrd="0" presId="urn:microsoft.com/office/officeart/2005/8/layout/list1"/>
    <dgm:cxn modelId="{AA388153-76FD-4D5F-8D7C-E7295C0B42E0}" srcId="{DC53AD6D-55CF-488F-8A61-FCF1951E106E}" destId="{BB7D2FF1-34EA-4D5F-92B2-D1DCFD99D2FF}" srcOrd="0" destOrd="0" parTransId="{F6474848-5D2D-4894-93B3-2D817C9976C4}" sibTransId="{994606F0-403D-4709-89A5-809FD604C097}"/>
    <dgm:cxn modelId="{7840903D-996A-4B9E-822C-C9467E0777D2}" type="presOf" srcId="{BB7D2FF1-34EA-4D5F-92B2-D1DCFD99D2FF}" destId="{2A027409-045D-4679-BC27-FF73183072D1}" srcOrd="0" destOrd="0" presId="urn:microsoft.com/office/officeart/2005/8/layout/list1"/>
    <dgm:cxn modelId="{9EACB6B6-FCD9-4568-89D9-829EAE2679E2}" type="presParOf" srcId="{A5D57D22-ECF5-469D-869F-762FCF4E853C}" destId="{4B22B766-D98E-4CA6-8748-94D17E861F54}" srcOrd="0" destOrd="0" presId="urn:microsoft.com/office/officeart/2005/8/layout/list1"/>
    <dgm:cxn modelId="{8B42531B-96FA-48B2-BEA2-5AC02FA7633C}" type="presParOf" srcId="{4B22B766-D98E-4CA6-8748-94D17E861F54}" destId="{2A027409-045D-4679-BC27-FF73183072D1}" srcOrd="0" destOrd="0" presId="urn:microsoft.com/office/officeart/2005/8/layout/list1"/>
    <dgm:cxn modelId="{4E4E1A18-BE4C-4632-A52B-1ACB3E6C1E0B}" type="presParOf" srcId="{4B22B766-D98E-4CA6-8748-94D17E861F54}" destId="{084F50A4-A871-4133-8582-1CD074164B9B}" srcOrd="1" destOrd="0" presId="urn:microsoft.com/office/officeart/2005/8/layout/list1"/>
    <dgm:cxn modelId="{560B329B-7F95-421D-9F26-8913FC0082C4}" type="presParOf" srcId="{A5D57D22-ECF5-469D-869F-762FCF4E853C}" destId="{0EEB7712-1488-4E79-82C3-CD7B218FE903}" srcOrd="1" destOrd="0" presId="urn:microsoft.com/office/officeart/2005/8/layout/list1"/>
    <dgm:cxn modelId="{DE1B5FFE-9EC5-446A-8A18-5DF95B6E9183}" type="presParOf" srcId="{A5D57D22-ECF5-469D-869F-762FCF4E853C}" destId="{C1002ED6-E378-4397-939D-251875966EC6}" srcOrd="2" destOrd="0" presId="urn:microsoft.com/office/officeart/2005/8/layout/list1"/>
    <dgm:cxn modelId="{02CE953E-07E1-4A75-A7AE-87DFBE218916}" type="presParOf" srcId="{A5D57D22-ECF5-469D-869F-762FCF4E853C}" destId="{A0DE0BC5-4A10-43CA-AF97-8A1EC4B8F3D6}" srcOrd="3" destOrd="0" presId="urn:microsoft.com/office/officeart/2005/8/layout/list1"/>
    <dgm:cxn modelId="{A19E9E5B-FA85-465E-8A05-1A452A4DDE79}" type="presParOf" srcId="{A5D57D22-ECF5-469D-869F-762FCF4E853C}" destId="{CD70668A-F516-4C41-937D-25E434DF3971}" srcOrd="4" destOrd="0" presId="urn:microsoft.com/office/officeart/2005/8/layout/list1"/>
    <dgm:cxn modelId="{080BA16E-FEB7-42F5-90B8-ECF276318573}" type="presParOf" srcId="{CD70668A-F516-4C41-937D-25E434DF3971}" destId="{0CAAAC5F-8D85-428F-9F5B-FD05215C9EC7}" srcOrd="0" destOrd="0" presId="urn:microsoft.com/office/officeart/2005/8/layout/list1"/>
    <dgm:cxn modelId="{D49E7996-3C37-4DF5-B827-70EDAEA2F6F1}" type="presParOf" srcId="{CD70668A-F516-4C41-937D-25E434DF3971}" destId="{344CE2BE-2927-4A6F-84BB-955E3EDE7E80}" srcOrd="1" destOrd="0" presId="urn:microsoft.com/office/officeart/2005/8/layout/list1"/>
    <dgm:cxn modelId="{39C1840A-9D3D-476A-A97F-B2BCC0DFA196}" type="presParOf" srcId="{A5D57D22-ECF5-469D-869F-762FCF4E853C}" destId="{78A7C2A8-9BF3-48F2-9B11-9BC195F355EE}" srcOrd="5" destOrd="0" presId="urn:microsoft.com/office/officeart/2005/8/layout/list1"/>
    <dgm:cxn modelId="{FDF10A66-74D3-4DCE-A771-69E510AF4648}" type="presParOf" srcId="{A5D57D22-ECF5-469D-869F-762FCF4E853C}" destId="{16444F1E-4B34-4AA1-B754-53848C558B76}" srcOrd="6" destOrd="0" presId="urn:microsoft.com/office/officeart/2005/8/layout/list1"/>
    <dgm:cxn modelId="{27DC470C-7CBD-4C55-9042-5A5F7350D357}" type="presParOf" srcId="{A5D57D22-ECF5-469D-869F-762FCF4E853C}" destId="{52802A80-DD45-4B80-8EC8-1D68E9ADCF7F}" srcOrd="7" destOrd="0" presId="urn:microsoft.com/office/officeart/2005/8/layout/list1"/>
    <dgm:cxn modelId="{DD9F5631-FC36-422D-9B3D-CDB91FD16614}" type="presParOf" srcId="{A5D57D22-ECF5-469D-869F-762FCF4E853C}" destId="{368837A7-36DC-4A93-B333-846178BDAD2D}" srcOrd="8" destOrd="0" presId="urn:microsoft.com/office/officeart/2005/8/layout/list1"/>
    <dgm:cxn modelId="{6BB75803-880A-4A8C-BA08-D11B47EF7A6D}" type="presParOf" srcId="{368837A7-36DC-4A93-B333-846178BDAD2D}" destId="{4FB75B65-7F1B-4D8F-91A3-83F9D2AB58B2}" srcOrd="0" destOrd="0" presId="urn:microsoft.com/office/officeart/2005/8/layout/list1"/>
    <dgm:cxn modelId="{3BEE2EAE-5CAD-416A-A4B6-20BD8B6C70B6}" type="presParOf" srcId="{368837A7-36DC-4A93-B333-846178BDAD2D}" destId="{8888F518-24CD-44E4-9E65-0D66DEC565C5}" srcOrd="1" destOrd="0" presId="urn:microsoft.com/office/officeart/2005/8/layout/list1"/>
    <dgm:cxn modelId="{45726DBB-4709-45E7-9E3D-D5CF5305AAD7}" type="presParOf" srcId="{A5D57D22-ECF5-469D-869F-762FCF4E853C}" destId="{4857399A-7394-40B0-960A-DE5B425D66E7}" srcOrd="9" destOrd="0" presId="urn:microsoft.com/office/officeart/2005/8/layout/list1"/>
    <dgm:cxn modelId="{735DC028-7F31-4CB1-AE72-897707B374CD}" type="presParOf" srcId="{A5D57D22-ECF5-469D-869F-762FCF4E853C}" destId="{46496198-38E2-46CA-BC4C-A339CAE22F13}" srcOrd="10" destOrd="0" presId="urn:microsoft.com/office/officeart/2005/8/layout/list1"/>
    <dgm:cxn modelId="{5E47176A-47C2-45C3-8926-5FD27545ADC2}" type="presParOf" srcId="{A5D57D22-ECF5-469D-869F-762FCF4E853C}" destId="{F7C4C95C-5B41-4DB9-A0C2-54CD916A56DF}" srcOrd="11" destOrd="0" presId="urn:microsoft.com/office/officeart/2005/8/layout/list1"/>
    <dgm:cxn modelId="{9981856E-5A38-4C8C-B473-CD2C59EE62A2}" type="presParOf" srcId="{A5D57D22-ECF5-469D-869F-762FCF4E853C}" destId="{9AB2EC6A-BEE1-41F5-84B6-DB52F6F79E88}" srcOrd="12" destOrd="0" presId="urn:microsoft.com/office/officeart/2005/8/layout/list1"/>
    <dgm:cxn modelId="{F46D9B85-CDB2-49D8-A7AB-9FDED68D35BD}" type="presParOf" srcId="{9AB2EC6A-BEE1-41F5-84B6-DB52F6F79E88}" destId="{B68F3304-F40B-4545-8F41-4C684EA740C4}" srcOrd="0" destOrd="0" presId="urn:microsoft.com/office/officeart/2005/8/layout/list1"/>
    <dgm:cxn modelId="{0D2B35B9-BA65-4425-8019-54565FCE3E5F}" type="presParOf" srcId="{9AB2EC6A-BEE1-41F5-84B6-DB52F6F79E88}" destId="{1A487E0B-FBB7-4FA0-80A1-3A1D0B60A7EF}" srcOrd="1" destOrd="0" presId="urn:microsoft.com/office/officeart/2005/8/layout/list1"/>
    <dgm:cxn modelId="{B6174315-3257-4FC2-8F92-771C1A845BA2}" type="presParOf" srcId="{A5D57D22-ECF5-469D-869F-762FCF4E853C}" destId="{ACA84F72-84BA-413D-BFE1-D19BBF6DECA9}" srcOrd="13" destOrd="0" presId="urn:microsoft.com/office/officeart/2005/8/layout/list1"/>
    <dgm:cxn modelId="{5D4F840C-AC01-48F0-969B-00A4B269C20E}" type="presParOf" srcId="{A5D57D22-ECF5-469D-869F-762FCF4E853C}" destId="{C2D76399-0393-4977-BD01-6B6BD24836B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colorful5" csCatId="colorful" phldr="1"/>
      <dgm:spPr/>
      <dgm:t>
        <a:bodyPr/>
        <a:lstStyle/>
        <a:p>
          <a:endParaRPr lang="en-US"/>
        </a:p>
      </dgm:t>
    </dgm:pt>
    <dgm:pt modelId="{233E24B6-B1A0-40D3-9699-2D852647C87A}">
      <dgm:prSet phldrT="[Text]"/>
      <dgm:spPr>
        <a:solidFill>
          <a:schemeClr val="accent2"/>
        </a:solidFill>
      </dgm:spPr>
      <dgm:t>
        <a:bodyPr/>
        <a:lstStyle/>
        <a:p>
          <a:r>
            <a:rPr lang="en-US" b="1" dirty="0" smtClean="0">
              <a:effectLst>
                <a:outerShdw blurRad="50800" dist="38100" dir="2700000" algn="tl" rotWithShape="0">
                  <a:prstClr val="black">
                    <a:alpha val="40000"/>
                  </a:prstClr>
                </a:outerShdw>
              </a:effectLst>
              <a:latin typeface="Calibri" panose="020F0502020204030204" pitchFamily="34" charset="0"/>
            </a:rPr>
            <a:t>Form A</a:t>
          </a:r>
          <a:endParaRPr lang="en-US" b="1" dirty="0">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dgm:t>
        <a:bodyPr/>
        <a:lstStyle/>
        <a:p>
          <a:r>
            <a:rPr lang="en-US" b="1" dirty="0" smtClean="0">
              <a:latin typeface="Calibri" pitchFamily="34" charset="0"/>
              <a:cs typeface="Calibri" pitchFamily="34" charset="0"/>
            </a:rPr>
            <a:t>Most institutions are accredited under the terms of Form A, which combines a strong focus on issues of institutional quality in general, with the specific mission focus expected of Seventh-day Adventist institutions.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pt>
    <dgm:pt modelId="{5311FB1E-36C5-478F-8E36-D6D32E68D42E}" type="pres">
      <dgm:prSet presAssocID="{233E24B6-B1A0-40D3-9699-2D852647C87A}" presName="parentText" presStyleLbl="node1" presStyleIdx="0" presStyleCnt="1"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1" custScaleX="126806">
        <dgm:presLayoutVars>
          <dgm:bulletEnabled val="1"/>
        </dgm:presLayoutVars>
      </dgm:prSet>
      <dgm:spPr/>
      <dgm:t>
        <a:bodyPr/>
        <a:lstStyle/>
        <a:p>
          <a:endParaRPr lang="en-US"/>
        </a:p>
      </dgm:t>
    </dgm:pt>
  </dgm:ptLst>
  <dgm:cxnLst>
    <dgm:cxn modelId="{A632FC31-2CC5-4093-A971-CD3DEDEC2307}" type="presOf" srcId="{233E24B6-B1A0-40D3-9699-2D852647C87A}" destId="{5311FB1E-36C5-478F-8E36-D6D32E68D42E}" srcOrd="0" destOrd="0" presId="urn:microsoft.com/office/officeart/2005/8/layout/vList5"/>
    <dgm:cxn modelId="{543D65CD-2CE4-46A6-B3C9-B967A9C3A268}" type="presOf" srcId="{67CB536D-F947-4051-8697-FF5B2F840AEB}" destId="{CF0CE10F-9BE5-4360-86C7-080668D3AF76}" srcOrd="0" destOrd="0" presId="urn:microsoft.com/office/officeart/2005/8/layout/vList5"/>
    <dgm:cxn modelId="{779D9600-FC7A-4C7D-B58E-BB274D0BAA50}" type="presOf" srcId="{D56635E1-D918-4E5D-A3E6-26ED702FFEF7}" destId="{413B5F4D-C20A-420A-B87F-24164DC8B704}"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6EA0C602-BBA5-479D-AA6A-C26C8C913FC1}" srcId="{233E24B6-B1A0-40D3-9699-2D852647C87A}" destId="{D56635E1-D918-4E5D-A3E6-26ED702FFEF7}" srcOrd="0" destOrd="0" parTransId="{80298648-F447-4925-BF0F-0920A531D95B}" sibTransId="{DF2CA74F-B06A-4047-AD20-AD91C6E62473}"/>
    <dgm:cxn modelId="{ED60D36C-7EEF-453F-A4AC-CB336D5C6E99}" type="presParOf" srcId="{CF0CE10F-9BE5-4360-86C7-080668D3AF76}" destId="{983474FC-1109-4D49-9F9C-2A532964FF6D}" srcOrd="0" destOrd="0" presId="urn:microsoft.com/office/officeart/2005/8/layout/vList5"/>
    <dgm:cxn modelId="{CD76E120-4C28-433B-96B6-D99FD494AC29}" type="presParOf" srcId="{983474FC-1109-4D49-9F9C-2A532964FF6D}" destId="{5311FB1E-36C5-478F-8E36-D6D32E68D42E}" srcOrd="0" destOrd="0" presId="urn:microsoft.com/office/officeart/2005/8/layout/vList5"/>
    <dgm:cxn modelId="{8860EE0B-E0BE-4516-AD82-816C861F4806}" type="presParOf" srcId="{983474FC-1109-4D49-9F9C-2A532964FF6D}" destId="{413B5F4D-C20A-420A-B87F-24164DC8B7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accent1"/>
              </a:solidFill>
              <a:latin typeface="Calibri" panose="020F0502020204030204" pitchFamily="34" charset="0"/>
            </a:rPr>
            <a:t>[ 1 ]</a:t>
          </a:r>
          <a:br>
            <a:rPr lang="en-US" sz="2500" b="1" dirty="0" smtClean="0">
              <a:solidFill>
                <a:schemeClr val="accent1"/>
              </a:solidFill>
              <a:latin typeface="Calibri" panose="020F0502020204030204" pitchFamily="34" charset="0"/>
            </a:rPr>
          </a:br>
          <a:r>
            <a:rPr lang="en-US" sz="2500" b="1" dirty="0" smtClean="0">
              <a:solidFill>
                <a:schemeClr val="accent1"/>
              </a:solidFill>
              <a:latin typeface="Calibri" panose="020F0502020204030204" pitchFamily="34" charset="0"/>
            </a:rPr>
            <a:t>History, Philosophy, Mission and Objectives</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accent1">
            <a:alpha val="90000"/>
          </a:schemeClr>
        </a:solidFill>
        <a:ln>
          <a:solidFill>
            <a:schemeClr val="accent1">
              <a:alpha val="90000"/>
            </a:schemeClr>
          </a:solidFill>
        </a:ln>
      </dgm:spPr>
      <dgm:t>
        <a:bodyPr/>
        <a:lstStyle/>
        <a:p>
          <a:r>
            <a:rPr lang="en-US" b="1" dirty="0" smtClean="0">
              <a:solidFill>
                <a:schemeClr val="bg1"/>
              </a:solidFill>
              <a:latin typeface="Calibri" pitchFamily="34" charset="0"/>
              <a:cs typeface="Calibri" pitchFamily="34" charset="0"/>
            </a:rPr>
            <a:t>A clear sense of mission and identity, encapsulated in statements of mission,</a:t>
          </a:r>
          <a:r>
            <a:rPr lang="en-US" b="1" dirty="0" smtClean="0">
              <a:latin typeface="Calibri" pitchFamily="34" charset="0"/>
              <a:cs typeface="Calibri" pitchFamily="34" charset="0"/>
            </a:rPr>
            <a:t> philosophy, objectives and ethics, and evidenced in the total life of the institution.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500" b="1" dirty="0" smtClean="0">
              <a:solidFill>
                <a:schemeClr val="accent1"/>
              </a:solidFill>
              <a:latin typeface="Calibri" panose="020F0502020204030204" pitchFamily="34" charset="0"/>
            </a:rPr>
            <a:t>[ 2 ]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Spiritual Develop-</a:t>
          </a:r>
          <a:r>
            <a:rPr lang="en-US" sz="2500" b="1" dirty="0" err="1" smtClean="0">
              <a:solidFill>
                <a:schemeClr val="accent1"/>
              </a:solidFill>
              <a:effectLst/>
              <a:latin typeface="Calibri" panose="020F0502020204030204" pitchFamily="34" charset="0"/>
            </a:rPr>
            <a:t>ment</a:t>
          </a:r>
          <a:r>
            <a:rPr lang="en-US" sz="2500" b="1" dirty="0" smtClean="0">
              <a:solidFill>
                <a:schemeClr val="accent1"/>
              </a:solidFill>
              <a:effectLst/>
              <a:latin typeface="Calibri" panose="020F0502020204030204" pitchFamily="34" charset="0"/>
            </a:rPr>
            <a:t>, Service and Witnessin</a:t>
          </a:r>
          <a:r>
            <a:rPr lang="en-US" sz="2500" b="1" dirty="0" smtClean="0">
              <a:effectLst/>
              <a:latin typeface="Calibri" panose="020F0502020204030204" pitchFamily="34" charset="0"/>
            </a:rPr>
            <a:t>g</a:t>
          </a:r>
          <a:endParaRPr lang="en-US" sz="2500" b="1" dirty="0">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a:solidFill>
          <a:schemeClr val="accent1">
            <a:alpha val="90000"/>
          </a:schemeClr>
        </a:solidFill>
      </dgm:spPr>
      <dgm:t>
        <a:bodyPr/>
        <a:lstStyle/>
        <a:p>
          <a:r>
            <a:rPr lang="en-US" b="1" dirty="0" smtClean="0">
              <a:solidFill>
                <a:schemeClr val="bg1"/>
              </a:solidFill>
              <a:latin typeface="Calibri" pitchFamily="34" charset="0"/>
              <a:cs typeface="Calibri" pitchFamily="34" charset="0"/>
            </a:rPr>
            <a:t>A strong and vibrant spiritual life program, encapsulated in a spiritual master plan</a:t>
          </a:r>
          <a:r>
            <a:rPr lang="en-US" b="1" dirty="0" smtClean="0">
              <a:latin typeface="Calibri" pitchFamily="34" charset="0"/>
              <a:cs typeface="Calibri" pitchFamily="34" charset="0"/>
            </a:rPr>
            <a:t>, that widely involves and impacts on both the institution and communities beyond. </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custLinFactNeighborX="3429" custLinFactNeighborY="-491">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CFEE1C58-9EFE-449B-A85F-2C62C14E42A6}" type="presOf" srcId="{67CB536D-F947-4051-8697-FF5B2F840AEB}" destId="{CF0CE10F-9BE5-4360-86C7-080668D3AF76}" srcOrd="0" destOrd="0" presId="urn:microsoft.com/office/officeart/2005/8/layout/vList5"/>
    <dgm:cxn modelId="{48E15937-5ED6-4700-A7DD-C9C9F5B13E0A}" type="presOf" srcId="{8A6EF92E-7E0E-40F9-AD87-A031FAA2647B}" destId="{B1A54CE1-5BF7-4CE8-A7C8-10EBCD52C08B}" srcOrd="0" destOrd="0" presId="urn:microsoft.com/office/officeart/2005/8/layout/vList5"/>
    <dgm:cxn modelId="{9575BB8E-6BB3-4839-8188-D016A0B75C58}" type="presOf" srcId="{233E24B6-B1A0-40D3-9699-2D852647C87A}" destId="{5311FB1E-36C5-478F-8E36-D6D32E68D42E}"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E891CE63-2BB5-4485-B2D3-A8BF82228F9B}" type="presOf" srcId="{D56635E1-D918-4E5D-A3E6-26ED702FFEF7}" destId="{413B5F4D-C20A-420A-B87F-24164DC8B704}"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57152F73-8B56-4757-9DE2-E00CB85F022A}" type="presOf" srcId="{17D17191-34B0-4EFE-8424-2C076FCB6830}" destId="{F667A1F1-C881-449C-94C7-876912CEBF35}" srcOrd="0" destOrd="0" presId="urn:microsoft.com/office/officeart/2005/8/layout/vList5"/>
    <dgm:cxn modelId="{B4729398-B01B-478A-A2F8-C5745F29E231}" type="presParOf" srcId="{CF0CE10F-9BE5-4360-86C7-080668D3AF76}" destId="{983474FC-1109-4D49-9F9C-2A532964FF6D}" srcOrd="0" destOrd="0" presId="urn:microsoft.com/office/officeart/2005/8/layout/vList5"/>
    <dgm:cxn modelId="{D8E1F9BC-D0CB-4DCE-89A9-5BA983D4693A}" type="presParOf" srcId="{983474FC-1109-4D49-9F9C-2A532964FF6D}" destId="{5311FB1E-36C5-478F-8E36-D6D32E68D42E}" srcOrd="0" destOrd="0" presId="urn:microsoft.com/office/officeart/2005/8/layout/vList5"/>
    <dgm:cxn modelId="{5301E63E-7F58-484A-B7B1-80843A8CDEBA}" type="presParOf" srcId="{983474FC-1109-4D49-9F9C-2A532964FF6D}" destId="{413B5F4D-C20A-420A-B87F-24164DC8B704}" srcOrd="1" destOrd="0" presId="urn:microsoft.com/office/officeart/2005/8/layout/vList5"/>
    <dgm:cxn modelId="{2CF806CA-C4E4-4D57-91E4-03DA34FECA19}" type="presParOf" srcId="{CF0CE10F-9BE5-4360-86C7-080668D3AF76}" destId="{A1C3329C-117F-446C-BC99-CDDE65F23D84}" srcOrd="1" destOrd="0" presId="urn:microsoft.com/office/officeart/2005/8/layout/vList5"/>
    <dgm:cxn modelId="{F0478A4F-F97E-4F2E-B104-8A704716A6F9}" type="presParOf" srcId="{CF0CE10F-9BE5-4360-86C7-080668D3AF76}" destId="{5CA833C2-DF33-459A-AE81-94A21B432174}" srcOrd="2" destOrd="0" presId="urn:microsoft.com/office/officeart/2005/8/layout/vList5"/>
    <dgm:cxn modelId="{78D8A23F-5FCC-4ABA-84C7-D299C6A97635}" type="presParOf" srcId="{5CA833C2-DF33-459A-AE81-94A21B432174}" destId="{B1A54CE1-5BF7-4CE8-A7C8-10EBCD52C08B}" srcOrd="0" destOrd="0" presId="urn:microsoft.com/office/officeart/2005/8/layout/vList5"/>
    <dgm:cxn modelId="{D8AA2631-C092-4CCF-9CBE-22EEA6E0FF4A}"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400" b="1" dirty="0" smtClean="0">
              <a:solidFill>
                <a:schemeClr val="accent1"/>
              </a:solidFill>
              <a:latin typeface="Calibri" panose="020F0502020204030204" pitchFamily="34" charset="0"/>
            </a:rPr>
            <a:t>[ 3 ]</a:t>
          </a:r>
          <a:br>
            <a:rPr lang="en-US" sz="2400" b="1" dirty="0" smtClean="0">
              <a:solidFill>
                <a:schemeClr val="accent1"/>
              </a:solidFill>
              <a:latin typeface="Calibri" panose="020F0502020204030204" pitchFamily="34" charset="0"/>
            </a:rPr>
          </a:br>
          <a:r>
            <a:rPr lang="en-US" sz="2400" b="1" dirty="0" smtClean="0">
              <a:solidFill>
                <a:schemeClr val="accent1"/>
              </a:solidFill>
              <a:effectLst/>
              <a:latin typeface="Calibri" panose="020F0502020204030204" pitchFamily="34" charset="0"/>
            </a:rPr>
            <a:t>Governance, Organization and Adminis-tration</a:t>
          </a:r>
          <a:endParaRPr lang="en-US" sz="24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accent1">
            <a:alpha val="90000"/>
          </a:schemeClr>
        </a:solidFill>
        <a:ln>
          <a:solidFill>
            <a:schemeClr val="tx1">
              <a:alpha val="90000"/>
            </a:schemeClr>
          </a:solidFill>
        </a:ln>
      </dgm:spPr>
      <dgm:t>
        <a:bodyPr/>
        <a:lstStyle/>
        <a:p>
          <a:r>
            <a:rPr lang="en-US" b="1" dirty="0" smtClean="0">
              <a:solidFill>
                <a:schemeClr val="bg1"/>
              </a:solidFill>
              <a:latin typeface="Calibri" pitchFamily="34" charset="0"/>
              <a:cs typeface="Calibri" pitchFamily="34" charset="0"/>
            </a:rPr>
            <a:t>Governance structure and administrative leadership that provide strong mission-driven direction to the institution</a:t>
          </a:r>
          <a:r>
            <a:rPr lang="en-US" b="1" dirty="0" smtClean="0">
              <a:latin typeface="Calibri" pitchFamily="34" charset="0"/>
              <a:cs typeface="Calibri" pitchFamily="34" charset="0"/>
            </a:rPr>
            <a:t>, ensure that the institution’s educational objectives can be met, and nurture a campus environment characterized by good communication, inclusive decision-making and strong quality management processes. </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400" b="1" dirty="0" smtClean="0">
              <a:solidFill>
                <a:schemeClr val="accent1"/>
              </a:solidFill>
              <a:latin typeface="Calibri" panose="020F0502020204030204" pitchFamily="34" charset="0"/>
            </a:rPr>
            <a:t>[ 4 ]</a:t>
          </a:r>
          <a:br>
            <a:rPr lang="en-US" sz="2400" b="1" dirty="0" smtClean="0">
              <a:solidFill>
                <a:schemeClr val="accent1"/>
              </a:solidFill>
              <a:latin typeface="Calibri" panose="020F0502020204030204" pitchFamily="34" charset="0"/>
            </a:rPr>
          </a:br>
          <a:r>
            <a:rPr lang="en-US" sz="2400" b="1" dirty="0" smtClean="0">
              <a:solidFill>
                <a:schemeClr val="accent1"/>
              </a:solidFill>
              <a:effectLst/>
              <a:latin typeface="Calibri" panose="020F0502020204030204" pitchFamily="34" charset="0"/>
            </a:rPr>
            <a:t>Finances, Financial Structure, and Industries</a:t>
          </a:r>
          <a:endParaRPr lang="en-US" sz="24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custT="1"/>
      <dgm:spPr>
        <a:solidFill>
          <a:schemeClr val="accent1">
            <a:alpha val="90000"/>
          </a:schemeClr>
        </a:solidFill>
      </dgm:spPr>
      <dgm:t>
        <a:bodyPr/>
        <a:lstStyle/>
        <a:p>
          <a:r>
            <a:rPr lang="en-US" sz="2400" b="1" dirty="0" smtClean="0">
              <a:solidFill>
                <a:schemeClr val="bg1"/>
              </a:solidFill>
              <a:latin typeface="Calibri" pitchFamily="34" charset="0"/>
              <a:cs typeface="Calibri" pitchFamily="34" charset="0"/>
            </a:rPr>
            <a:t>Financial operation that has a strong financial base (including support from the church), </a:t>
          </a:r>
          <a:r>
            <a:rPr lang="en-US" sz="2400" b="1" dirty="0" smtClean="0">
              <a:latin typeface="Calibri" pitchFamily="34" charset="0"/>
              <a:cs typeface="Calibri" pitchFamily="34" charset="0"/>
            </a:rPr>
            <a:t>is managed efficiently, and selects budget priorities to support institutional mission. </a:t>
          </a:r>
          <a:endParaRPr lang="en-US" sz="2400"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30A873CF-104E-4459-A832-2F329BA5D6A2}" type="presOf" srcId="{233E24B6-B1A0-40D3-9699-2D852647C87A}" destId="{5311FB1E-36C5-478F-8E36-D6D32E68D42E}" srcOrd="0" destOrd="0" presId="urn:microsoft.com/office/officeart/2005/8/layout/vList5"/>
    <dgm:cxn modelId="{E9751186-859D-49EC-A68F-0FC152F51DB4}"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36621D73-B69C-4DE6-91D0-739EC74B63FD}" type="presOf" srcId="{D56635E1-D918-4E5D-A3E6-26ED702FFEF7}" destId="{413B5F4D-C20A-420A-B87F-24164DC8B704}" srcOrd="0" destOrd="0" presId="urn:microsoft.com/office/officeart/2005/8/layout/vList5"/>
    <dgm:cxn modelId="{261B7CC0-203C-4D94-814E-088A4244D997}" type="presOf" srcId="{17D17191-34B0-4EFE-8424-2C076FCB6830}" destId="{F667A1F1-C881-449C-94C7-876912CEBF35}"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4289457B-1E58-40E3-8596-8B883FBD6369}" type="presOf" srcId="{8A6EF92E-7E0E-40F9-AD87-A031FAA2647B}" destId="{B1A54CE1-5BF7-4CE8-A7C8-10EBCD52C08B}" srcOrd="0" destOrd="0" presId="urn:microsoft.com/office/officeart/2005/8/layout/vList5"/>
    <dgm:cxn modelId="{18E0C66E-7C52-4A83-A3F8-2433AC58AC00}" type="presParOf" srcId="{CF0CE10F-9BE5-4360-86C7-080668D3AF76}" destId="{983474FC-1109-4D49-9F9C-2A532964FF6D}" srcOrd="0" destOrd="0" presId="urn:microsoft.com/office/officeart/2005/8/layout/vList5"/>
    <dgm:cxn modelId="{423573D2-4A99-4C07-9E2F-758EDABDB420}" type="presParOf" srcId="{983474FC-1109-4D49-9F9C-2A532964FF6D}" destId="{5311FB1E-36C5-478F-8E36-D6D32E68D42E}" srcOrd="0" destOrd="0" presId="urn:microsoft.com/office/officeart/2005/8/layout/vList5"/>
    <dgm:cxn modelId="{1A5E82A6-7816-4B3B-9525-DFB69374E5E3}" type="presParOf" srcId="{983474FC-1109-4D49-9F9C-2A532964FF6D}" destId="{413B5F4D-C20A-420A-B87F-24164DC8B704}" srcOrd="1" destOrd="0" presId="urn:microsoft.com/office/officeart/2005/8/layout/vList5"/>
    <dgm:cxn modelId="{46BD6514-E366-4DD0-B143-4DB42587B127}" type="presParOf" srcId="{CF0CE10F-9BE5-4360-86C7-080668D3AF76}" destId="{A1C3329C-117F-446C-BC99-CDDE65F23D84}" srcOrd="1" destOrd="0" presId="urn:microsoft.com/office/officeart/2005/8/layout/vList5"/>
    <dgm:cxn modelId="{E030B684-335A-4CCC-8500-5AB67999EA08}" type="presParOf" srcId="{CF0CE10F-9BE5-4360-86C7-080668D3AF76}" destId="{5CA833C2-DF33-459A-AE81-94A21B432174}" srcOrd="2" destOrd="0" presId="urn:microsoft.com/office/officeart/2005/8/layout/vList5"/>
    <dgm:cxn modelId="{964B790B-8FD2-4FB0-8D49-4B2694DD57BA}" type="presParOf" srcId="{5CA833C2-DF33-459A-AE81-94A21B432174}" destId="{B1A54CE1-5BF7-4CE8-A7C8-10EBCD52C08B}" srcOrd="0" destOrd="0" presId="urn:microsoft.com/office/officeart/2005/8/layout/vList5"/>
    <dgm:cxn modelId="{710209F5-425E-4A86-85B0-26B356087144}"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accent1"/>
              </a:solidFill>
              <a:latin typeface="Calibri" panose="020F0502020204030204" pitchFamily="34" charset="0"/>
            </a:rPr>
            <a:t>[ 5 ]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Programs </a:t>
          </a:r>
          <a:br>
            <a:rPr lang="en-US" sz="2500" b="1" dirty="0" smtClean="0">
              <a:solidFill>
                <a:schemeClr val="accent1"/>
              </a:solidFill>
              <a:effectLst/>
              <a:latin typeface="Calibri" panose="020F0502020204030204" pitchFamily="34" charset="0"/>
            </a:rPr>
          </a:br>
          <a:r>
            <a:rPr lang="en-US" sz="2500" b="1" dirty="0" smtClean="0">
              <a:solidFill>
                <a:schemeClr val="accent1"/>
              </a:solidFill>
              <a:effectLst/>
              <a:latin typeface="Calibri" panose="020F0502020204030204" pitchFamily="34" charset="0"/>
            </a:rPr>
            <a:t>of Study</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accent1">
            <a:alpha val="90000"/>
          </a:schemeClr>
        </a:solidFill>
        <a:ln>
          <a:solidFill>
            <a:schemeClr val="accent1">
              <a:alpha val="90000"/>
            </a:schemeClr>
          </a:solidFill>
        </a:ln>
      </dgm:spPr>
      <dgm:t>
        <a:bodyPr/>
        <a:lstStyle/>
        <a:p>
          <a:r>
            <a:rPr lang="en-US" b="1" dirty="0" smtClean="0">
              <a:solidFill>
                <a:schemeClr val="bg1"/>
              </a:solidFill>
              <a:latin typeface="Calibri" pitchFamily="34" charset="0"/>
              <a:cs typeface="Calibri" pitchFamily="34" charset="0"/>
            </a:rPr>
            <a:t>A curriculum that, </a:t>
          </a:r>
          <a:r>
            <a:rPr lang="en-US" b="1" dirty="0" smtClean="0">
              <a:latin typeface="Calibri" pitchFamily="34" charset="0"/>
              <a:cs typeface="Calibri" pitchFamily="34" charset="0"/>
            </a:rPr>
            <a:t>evidenced by appropriate outcomes, is (a) of an equivalent standard to other tertiary institutions both in the country and within the Seventh-day Adventist college/university sector, and (b) </a:t>
          </a:r>
          <a:r>
            <a:rPr lang="en-US" b="1" dirty="0" smtClean="0">
              <a:solidFill>
                <a:schemeClr val="bg1"/>
              </a:solidFill>
              <a:latin typeface="Calibri" pitchFamily="34" charset="0"/>
              <a:cs typeface="Calibri" pitchFamily="34" charset="0"/>
            </a:rPr>
            <a:t>meets the mission and objectives of the institution and church, particularly in the preparation of students for service in the church.</a:t>
          </a:r>
          <a:endParaRPr lang="en-US" b="1" dirty="0">
            <a:solidFill>
              <a:schemeClr val="bg1"/>
            </a:solidFill>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500" b="1" dirty="0" smtClean="0">
              <a:solidFill>
                <a:schemeClr val="accent1"/>
              </a:solidFill>
              <a:latin typeface="Calibri" panose="020F0502020204030204" pitchFamily="34" charset="0"/>
            </a:rPr>
            <a:t>[ 6 ]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Faculty </a:t>
          </a:r>
          <a:br>
            <a:rPr lang="en-US" sz="2500" b="1" dirty="0" smtClean="0">
              <a:solidFill>
                <a:schemeClr val="accent1"/>
              </a:solidFill>
              <a:effectLst/>
              <a:latin typeface="Calibri" panose="020F0502020204030204" pitchFamily="34" charset="0"/>
            </a:rPr>
          </a:br>
          <a:r>
            <a:rPr lang="en-US" sz="2500" b="1" dirty="0" smtClean="0">
              <a:solidFill>
                <a:schemeClr val="accent1"/>
              </a:solidFill>
              <a:effectLst/>
              <a:latin typeface="Calibri" panose="020F0502020204030204" pitchFamily="34" charset="0"/>
            </a:rPr>
            <a:t>and Staff</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a:solidFill>
          <a:schemeClr val="accent1">
            <a:alpha val="90000"/>
          </a:schemeClr>
        </a:solidFill>
      </dgm:spPr>
      <dgm:t>
        <a:bodyPr/>
        <a:lstStyle/>
        <a:p>
          <a:r>
            <a:rPr lang="en-US" b="1" dirty="0" smtClean="0">
              <a:solidFill>
                <a:schemeClr val="bg1"/>
              </a:solidFill>
              <a:latin typeface="Calibri" pitchFamily="34" charset="0"/>
              <a:cs typeface="Calibri" pitchFamily="34" charset="0"/>
            </a:rPr>
            <a:t>A faculty and staff are personally supportive of the institutional mission, effective in their transmission of both their discipline and values in the classroom, and administrative processes to ensure adequate faculty and staff development and evaluation procedures include mission-focused elements.</a:t>
          </a:r>
          <a:endParaRPr lang="en-US" b="1" dirty="0">
            <a:solidFill>
              <a:schemeClr val="bg1"/>
            </a:solidFill>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21AB939B-B331-413D-BE4B-3A62CEA21196}" type="presOf" srcId="{17D17191-34B0-4EFE-8424-2C076FCB6830}" destId="{F667A1F1-C881-449C-94C7-876912CEBF35}" srcOrd="0" destOrd="0" presId="urn:microsoft.com/office/officeart/2005/8/layout/vList5"/>
    <dgm:cxn modelId="{9A5B7CD0-90C9-48F3-A49D-8AA99AEEDFAE}" type="presOf" srcId="{233E24B6-B1A0-40D3-9699-2D852647C87A}" destId="{5311FB1E-36C5-478F-8E36-D6D32E68D42E}" srcOrd="0" destOrd="0" presId="urn:microsoft.com/office/officeart/2005/8/layout/vList5"/>
    <dgm:cxn modelId="{6F798530-1BF9-44E6-BE2E-383D83F1E0AB}"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1D559218-A6C7-4C7D-9793-959DB8808FAE}" type="presOf" srcId="{8A6EF92E-7E0E-40F9-AD87-A031FAA2647B}" destId="{B1A54CE1-5BF7-4CE8-A7C8-10EBCD52C08B}" srcOrd="0" destOrd="0" presId="urn:microsoft.com/office/officeart/2005/8/layout/vList5"/>
    <dgm:cxn modelId="{07D734FD-3403-4B9E-B988-E8DBE281ED12}" type="presOf" srcId="{D56635E1-D918-4E5D-A3E6-26ED702FFEF7}" destId="{413B5F4D-C20A-420A-B87F-24164DC8B704}" srcOrd="0" destOrd="0" presId="urn:microsoft.com/office/officeart/2005/8/layout/vList5"/>
    <dgm:cxn modelId="{D8E4F7E4-E63E-41D1-B2F8-FD4D7E723739}" type="presParOf" srcId="{CF0CE10F-9BE5-4360-86C7-080668D3AF76}" destId="{983474FC-1109-4D49-9F9C-2A532964FF6D}" srcOrd="0" destOrd="0" presId="urn:microsoft.com/office/officeart/2005/8/layout/vList5"/>
    <dgm:cxn modelId="{5ACD10F1-CF45-4F52-9FCD-1D056EA1341C}" type="presParOf" srcId="{983474FC-1109-4D49-9F9C-2A532964FF6D}" destId="{5311FB1E-36C5-478F-8E36-D6D32E68D42E}" srcOrd="0" destOrd="0" presId="urn:microsoft.com/office/officeart/2005/8/layout/vList5"/>
    <dgm:cxn modelId="{EA5A7DBA-6CF7-4D67-B815-379F8561B1F9}" type="presParOf" srcId="{983474FC-1109-4D49-9F9C-2A532964FF6D}" destId="{413B5F4D-C20A-420A-B87F-24164DC8B704}" srcOrd="1" destOrd="0" presId="urn:microsoft.com/office/officeart/2005/8/layout/vList5"/>
    <dgm:cxn modelId="{734CBE56-394C-4340-8BE1-D39366A5695A}" type="presParOf" srcId="{CF0CE10F-9BE5-4360-86C7-080668D3AF76}" destId="{A1C3329C-117F-446C-BC99-CDDE65F23D84}" srcOrd="1" destOrd="0" presId="urn:microsoft.com/office/officeart/2005/8/layout/vList5"/>
    <dgm:cxn modelId="{2C930262-2BBA-49FC-A8FE-EBC32043BC90}" type="presParOf" srcId="{CF0CE10F-9BE5-4360-86C7-080668D3AF76}" destId="{5CA833C2-DF33-459A-AE81-94A21B432174}" srcOrd="2" destOrd="0" presId="urn:microsoft.com/office/officeart/2005/8/layout/vList5"/>
    <dgm:cxn modelId="{DE7EA338-545A-44D8-88D3-FDB46141E833}" type="presParOf" srcId="{5CA833C2-DF33-459A-AE81-94A21B432174}" destId="{B1A54CE1-5BF7-4CE8-A7C8-10EBCD52C08B}" srcOrd="0" destOrd="0" presId="urn:microsoft.com/office/officeart/2005/8/layout/vList5"/>
    <dgm:cxn modelId="{74091409-2653-4F8E-B263-5D4714D453EC}"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accent1"/>
              </a:solidFill>
              <a:latin typeface="Calibri" panose="020F0502020204030204" pitchFamily="34" charset="0"/>
            </a:rPr>
            <a:t>[ 7 ]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Library and Resource Centers</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accent1">
            <a:alpha val="90000"/>
          </a:schemeClr>
        </a:solidFill>
      </dgm:spPr>
      <dgm:t>
        <a:bodyPr/>
        <a:lstStyle/>
        <a:p>
          <a:r>
            <a:rPr lang="en-US" b="1" dirty="0" smtClean="0">
              <a:latin typeface="Calibri" pitchFamily="34" charset="0"/>
              <a:cs typeface="Calibri" pitchFamily="34" charset="0"/>
            </a:rPr>
            <a:t>Library and computer services that provide adequate resources to support the academic program, and policies to ensure </a:t>
          </a:r>
          <a:r>
            <a:rPr lang="en-US" b="1" dirty="0" smtClean="0">
              <a:solidFill>
                <a:schemeClr val="bg1"/>
              </a:solidFill>
              <a:latin typeface="Calibri" pitchFamily="34" charset="0"/>
              <a:cs typeface="Calibri" pitchFamily="34" charset="0"/>
            </a:rPr>
            <a:t>ethical and mission concerns </a:t>
          </a:r>
          <a:r>
            <a:rPr lang="en-US" b="1" dirty="0" smtClean="0">
              <a:latin typeface="Calibri" pitchFamily="34" charset="0"/>
              <a:cs typeface="Calibri" pitchFamily="34" charset="0"/>
            </a:rPr>
            <a:t>are involved in the resourcing choices that are made.</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500" b="1" dirty="0" smtClean="0">
              <a:solidFill>
                <a:schemeClr val="accent1"/>
              </a:solidFill>
              <a:latin typeface="Calibri" panose="020F0502020204030204" pitchFamily="34" charset="0"/>
            </a:rPr>
            <a:t>[ 8 ]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Academic Policies and Records</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a:solidFill>
          <a:schemeClr val="accent1">
            <a:alpha val="90000"/>
          </a:schemeClr>
        </a:solidFill>
      </dgm:spPr>
      <dgm:t>
        <a:bodyPr/>
        <a:lstStyle/>
        <a:p>
          <a:r>
            <a:rPr lang="en-US" b="1" dirty="0" smtClean="0">
              <a:latin typeface="Calibri" pitchFamily="34" charset="0"/>
              <a:cs typeface="Calibri" pitchFamily="34" charset="0"/>
            </a:rPr>
            <a:t>Academic policy and records procedures that are efficient, secure and reflect best practice in tertiary institutions.</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94450787-C5D9-4434-BA23-A4FB020EFAAE}" type="presOf" srcId="{17D17191-34B0-4EFE-8424-2C076FCB6830}" destId="{F667A1F1-C881-449C-94C7-876912CEBF35}" srcOrd="0" destOrd="0" presId="urn:microsoft.com/office/officeart/2005/8/layout/vList5"/>
    <dgm:cxn modelId="{490B749A-76DB-4838-859B-56712E4095D6}" type="presOf" srcId="{8A6EF92E-7E0E-40F9-AD87-A031FAA2647B}" destId="{B1A54CE1-5BF7-4CE8-A7C8-10EBCD52C08B}" srcOrd="0" destOrd="0" presId="urn:microsoft.com/office/officeart/2005/8/layout/vList5"/>
    <dgm:cxn modelId="{3A9522DE-3276-4DD4-B439-E07717E8EE2F}" type="presOf" srcId="{D56635E1-D918-4E5D-A3E6-26ED702FFEF7}" destId="{413B5F4D-C20A-420A-B87F-24164DC8B704}" srcOrd="0" destOrd="0" presId="urn:microsoft.com/office/officeart/2005/8/layout/vList5"/>
    <dgm:cxn modelId="{08659E91-965D-46DB-8027-02286ABEFDFB}" type="presOf" srcId="{67CB536D-F947-4051-8697-FF5B2F840AEB}" destId="{CF0CE10F-9BE5-4360-86C7-080668D3AF76}" srcOrd="0" destOrd="0" presId="urn:microsoft.com/office/officeart/2005/8/layout/vList5"/>
    <dgm:cxn modelId="{0331982C-2B96-468A-8B1A-BF890C6DB67E}" srcId="{67CB536D-F947-4051-8697-FF5B2F840AEB}" destId="{8A6EF92E-7E0E-40F9-AD87-A031FAA2647B}" srcOrd="1" destOrd="0" parTransId="{A987A97F-3BC0-47D1-90B2-BF9CCE22DFE0}" sibTransId="{D6F3DB7B-6F64-4566-91A9-21052431698B}"/>
    <dgm:cxn modelId="{1A373875-037D-4CEE-8125-EEE40E6F6CD8}" type="presOf" srcId="{233E24B6-B1A0-40D3-9699-2D852647C87A}" destId="{5311FB1E-36C5-478F-8E36-D6D32E68D42E}"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20BAF0FF-7F8E-46DD-87B4-BEAA8C0A5A50}" srcId="{8A6EF92E-7E0E-40F9-AD87-A031FAA2647B}" destId="{17D17191-34B0-4EFE-8424-2C076FCB6830}" srcOrd="0" destOrd="0" parTransId="{CFF4AFC5-E068-454A-8AF6-48468C541353}" sibTransId="{6DFAB527-06CB-45F3-9384-533911EB2F8F}"/>
    <dgm:cxn modelId="{2B74A06F-44EA-4911-9B7D-F58AA4154E98}" srcId="{67CB536D-F947-4051-8697-FF5B2F840AEB}" destId="{233E24B6-B1A0-40D3-9699-2D852647C87A}" srcOrd="0" destOrd="0" parTransId="{B6D7FFEE-0286-446F-8574-D0C5F0644071}" sibTransId="{B027A773-1B05-4A10-9272-ADF423B0742F}"/>
    <dgm:cxn modelId="{768DACA1-B727-4711-9A3F-5462ECB6C2FD}" type="presParOf" srcId="{CF0CE10F-9BE5-4360-86C7-080668D3AF76}" destId="{983474FC-1109-4D49-9F9C-2A532964FF6D}" srcOrd="0" destOrd="0" presId="urn:microsoft.com/office/officeart/2005/8/layout/vList5"/>
    <dgm:cxn modelId="{5606A93B-1B3D-48E1-8119-CC8352BC5080}" type="presParOf" srcId="{983474FC-1109-4D49-9F9C-2A532964FF6D}" destId="{5311FB1E-36C5-478F-8E36-D6D32E68D42E}" srcOrd="0" destOrd="0" presId="urn:microsoft.com/office/officeart/2005/8/layout/vList5"/>
    <dgm:cxn modelId="{D7099279-5440-41EC-B021-1D3C30C2839E}" type="presParOf" srcId="{983474FC-1109-4D49-9F9C-2A532964FF6D}" destId="{413B5F4D-C20A-420A-B87F-24164DC8B704}" srcOrd="1" destOrd="0" presId="urn:microsoft.com/office/officeart/2005/8/layout/vList5"/>
    <dgm:cxn modelId="{8393EB2F-E00B-4B01-A4D3-8B76E206FDD7}" type="presParOf" srcId="{CF0CE10F-9BE5-4360-86C7-080668D3AF76}" destId="{A1C3329C-117F-446C-BC99-CDDE65F23D84}" srcOrd="1" destOrd="0" presId="urn:microsoft.com/office/officeart/2005/8/layout/vList5"/>
    <dgm:cxn modelId="{8EBDC90B-6B4A-4F2E-903E-8BFB177F69D9}" type="presParOf" srcId="{CF0CE10F-9BE5-4360-86C7-080668D3AF76}" destId="{5CA833C2-DF33-459A-AE81-94A21B432174}" srcOrd="2" destOrd="0" presId="urn:microsoft.com/office/officeart/2005/8/layout/vList5"/>
    <dgm:cxn modelId="{AD6F9AD3-C781-428E-9B11-6C0C4148A490}" type="presParOf" srcId="{5CA833C2-DF33-459A-AE81-94A21B432174}" destId="{B1A54CE1-5BF7-4CE8-A7C8-10EBCD52C08B}" srcOrd="0" destOrd="0" presId="urn:microsoft.com/office/officeart/2005/8/layout/vList5"/>
    <dgm:cxn modelId="{27F1A6D3-4039-4D76-B849-287E5792EFD3}"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7CB536D-F947-4051-8697-FF5B2F840AEB}" type="doc">
      <dgm:prSet loTypeId="urn:microsoft.com/office/officeart/2005/8/layout/vList5" loCatId="list" qsTypeId="urn:microsoft.com/office/officeart/2005/8/quickstyle/3d1" qsCatId="3D" csTypeId="urn:microsoft.com/office/officeart/2005/8/colors/accent2_2" csCatId="accent2" phldr="1"/>
      <dgm:spPr/>
      <dgm:t>
        <a:bodyPr/>
        <a:lstStyle/>
        <a:p>
          <a:endParaRPr lang="en-US"/>
        </a:p>
      </dgm:t>
    </dgm:pt>
    <dgm:pt modelId="{233E24B6-B1A0-40D3-9699-2D852647C87A}">
      <dgm:prSet phldrT="[Text]" custT="1"/>
      <dgm:spPr/>
      <dgm:t>
        <a:bodyPr/>
        <a:lstStyle/>
        <a:p>
          <a:r>
            <a:rPr lang="en-US" sz="2500" b="1" dirty="0" smtClean="0">
              <a:solidFill>
                <a:schemeClr val="accent1"/>
              </a:solidFill>
              <a:latin typeface="Calibri" panose="020F0502020204030204" pitchFamily="34" charset="0"/>
            </a:rPr>
            <a:t>[ 9 ]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Student Services</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B6D7FFEE-0286-446F-8574-D0C5F0644071}" type="parTrans" cxnId="{2B74A06F-44EA-4911-9B7D-F58AA4154E98}">
      <dgm:prSet/>
      <dgm:spPr/>
      <dgm:t>
        <a:bodyPr/>
        <a:lstStyle/>
        <a:p>
          <a:endParaRPr lang="en-US"/>
        </a:p>
      </dgm:t>
    </dgm:pt>
    <dgm:pt modelId="{B027A773-1B05-4A10-9272-ADF423B0742F}" type="sibTrans" cxnId="{2B74A06F-44EA-4911-9B7D-F58AA4154E98}">
      <dgm:prSet/>
      <dgm:spPr/>
      <dgm:t>
        <a:bodyPr/>
        <a:lstStyle/>
        <a:p>
          <a:endParaRPr lang="en-US"/>
        </a:p>
      </dgm:t>
    </dgm:pt>
    <dgm:pt modelId="{D56635E1-D918-4E5D-A3E6-26ED702FFEF7}">
      <dgm:prSet phldrT="[Text]"/>
      <dgm:spPr>
        <a:solidFill>
          <a:schemeClr val="accent1">
            <a:alpha val="90000"/>
          </a:schemeClr>
        </a:solidFill>
      </dgm:spPr>
      <dgm:t>
        <a:bodyPr/>
        <a:lstStyle/>
        <a:p>
          <a:r>
            <a:rPr lang="en-US" b="1" dirty="0" smtClean="0">
              <a:solidFill>
                <a:schemeClr val="bg1"/>
              </a:solidFill>
              <a:latin typeface="Calibri" pitchFamily="34" charset="0"/>
              <a:cs typeface="Calibri" pitchFamily="34" charset="0"/>
            </a:rPr>
            <a:t>Student services that provide strong support for the personal and spiritual needs of students, and model and nurture Seventh-day Adventist lifestyle </a:t>
          </a:r>
          <a:r>
            <a:rPr lang="en-US" b="1" dirty="0" smtClean="0">
              <a:latin typeface="Calibri" pitchFamily="34" charset="0"/>
              <a:cs typeface="Calibri" pitchFamily="34" charset="0"/>
            </a:rPr>
            <a:t>in a constructive manner in all areas of student life.</a:t>
          </a:r>
          <a:endParaRPr lang="en-US" b="1" dirty="0">
            <a:latin typeface="Calibri" pitchFamily="34" charset="0"/>
            <a:cs typeface="Calibri" pitchFamily="34" charset="0"/>
          </a:endParaRPr>
        </a:p>
      </dgm:t>
    </dgm:pt>
    <dgm:pt modelId="{80298648-F447-4925-BF0F-0920A531D95B}" type="parTrans" cxnId="{6EA0C602-BBA5-479D-AA6A-C26C8C913FC1}">
      <dgm:prSet/>
      <dgm:spPr/>
      <dgm:t>
        <a:bodyPr/>
        <a:lstStyle/>
        <a:p>
          <a:endParaRPr lang="en-US"/>
        </a:p>
      </dgm:t>
    </dgm:pt>
    <dgm:pt modelId="{DF2CA74F-B06A-4047-AD20-AD91C6E62473}" type="sibTrans" cxnId="{6EA0C602-BBA5-479D-AA6A-C26C8C913FC1}">
      <dgm:prSet/>
      <dgm:spPr/>
      <dgm:t>
        <a:bodyPr/>
        <a:lstStyle/>
        <a:p>
          <a:endParaRPr lang="en-US"/>
        </a:p>
      </dgm:t>
    </dgm:pt>
    <dgm:pt modelId="{8A6EF92E-7E0E-40F9-AD87-A031FAA2647B}">
      <dgm:prSet phldrT="[Text]" custT="1"/>
      <dgm:spPr/>
      <dgm:t>
        <a:bodyPr/>
        <a:lstStyle/>
        <a:p>
          <a:r>
            <a:rPr lang="en-US" sz="2500" b="1" dirty="0" smtClean="0">
              <a:solidFill>
                <a:schemeClr val="accent1"/>
              </a:solidFill>
              <a:latin typeface="Calibri" panose="020F0502020204030204" pitchFamily="34" charset="0"/>
            </a:rPr>
            <a:t>[ 10 ]</a:t>
          </a:r>
          <a:br>
            <a:rPr lang="en-US" sz="2500" b="1" dirty="0" smtClean="0">
              <a:solidFill>
                <a:schemeClr val="accent1"/>
              </a:solidFill>
              <a:latin typeface="Calibri" panose="020F0502020204030204" pitchFamily="34" charset="0"/>
            </a:rPr>
          </a:br>
          <a:r>
            <a:rPr lang="en-US" sz="2500" b="1" dirty="0" smtClean="0">
              <a:solidFill>
                <a:schemeClr val="accent1"/>
              </a:solidFill>
              <a:effectLst/>
              <a:latin typeface="Calibri" panose="020F0502020204030204" pitchFamily="34" charset="0"/>
            </a:rPr>
            <a:t>Physical Plant and Facilities</a:t>
          </a:r>
          <a:endParaRPr lang="en-US" sz="2500" b="1"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gm:t>
    </dgm:pt>
    <dgm:pt modelId="{A987A97F-3BC0-47D1-90B2-BF9CCE22DFE0}" type="parTrans" cxnId="{0331982C-2B96-468A-8B1A-BF890C6DB67E}">
      <dgm:prSet/>
      <dgm:spPr/>
      <dgm:t>
        <a:bodyPr/>
        <a:lstStyle/>
        <a:p>
          <a:endParaRPr lang="en-US"/>
        </a:p>
      </dgm:t>
    </dgm:pt>
    <dgm:pt modelId="{D6F3DB7B-6F64-4566-91A9-21052431698B}" type="sibTrans" cxnId="{0331982C-2B96-468A-8B1A-BF890C6DB67E}">
      <dgm:prSet/>
      <dgm:spPr/>
      <dgm:t>
        <a:bodyPr/>
        <a:lstStyle/>
        <a:p>
          <a:endParaRPr lang="en-US"/>
        </a:p>
      </dgm:t>
    </dgm:pt>
    <dgm:pt modelId="{17D17191-34B0-4EFE-8424-2C076FCB6830}">
      <dgm:prSet phldrT="[Text]"/>
      <dgm:spPr>
        <a:solidFill>
          <a:schemeClr val="accent1">
            <a:alpha val="90000"/>
          </a:schemeClr>
        </a:solidFill>
      </dgm:spPr>
      <dgm:t>
        <a:bodyPr/>
        <a:lstStyle/>
        <a:p>
          <a:r>
            <a:rPr lang="en-US" b="1" dirty="0" smtClean="0">
              <a:solidFill>
                <a:schemeClr val="bg1"/>
              </a:solidFill>
              <a:latin typeface="Calibri" pitchFamily="34" charset="0"/>
              <a:cs typeface="Calibri" pitchFamily="34" charset="0"/>
            </a:rPr>
            <a:t>A physical plant, including laboratories, that provides adequate, well-maintained facilities for the development of a quality education program, and plans for development that are supportive of the total institution strategic plan</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dgm:t>
    </dgm:pt>
    <dgm:pt modelId="{CFF4AFC5-E068-454A-8AF6-48468C541353}" type="parTrans" cxnId="{20BAF0FF-7F8E-46DD-87B4-BEAA8C0A5A50}">
      <dgm:prSet/>
      <dgm:spPr/>
      <dgm:t>
        <a:bodyPr/>
        <a:lstStyle/>
        <a:p>
          <a:endParaRPr lang="en-US"/>
        </a:p>
      </dgm:t>
    </dgm:pt>
    <dgm:pt modelId="{6DFAB527-06CB-45F3-9384-533911EB2F8F}" type="sibTrans" cxnId="{20BAF0FF-7F8E-46DD-87B4-BEAA8C0A5A50}">
      <dgm:prSet/>
      <dgm:spPr/>
      <dgm:t>
        <a:bodyPr/>
        <a:lstStyle/>
        <a:p>
          <a:endParaRPr lang="en-US"/>
        </a:p>
      </dgm:t>
    </dgm:pt>
    <dgm:pt modelId="{CF0CE10F-9BE5-4360-86C7-080668D3AF76}" type="pres">
      <dgm:prSet presAssocID="{67CB536D-F947-4051-8697-FF5B2F840AEB}" presName="Name0" presStyleCnt="0">
        <dgm:presLayoutVars>
          <dgm:dir/>
          <dgm:animLvl val="lvl"/>
          <dgm:resizeHandles val="exact"/>
        </dgm:presLayoutVars>
      </dgm:prSet>
      <dgm:spPr/>
      <dgm:t>
        <a:bodyPr/>
        <a:lstStyle/>
        <a:p>
          <a:endParaRPr lang="en-US"/>
        </a:p>
      </dgm:t>
    </dgm:pt>
    <dgm:pt modelId="{983474FC-1109-4D49-9F9C-2A532964FF6D}" type="pres">
      <dgm:prSet presAssocID="{233E24B6-B1A0-40D3-9699-2D852647C87A}" presName="linNode" presStyleCnt="0"/>
      <dgm:spPr/>
      <dgm:t>
        <a:bodyPr/>
        <a:lstStyle/>
        <a:p>
          <a:endParaRPr lang="en-US"/>
        </a:p>
      </dgm:t>
    </dgm:pt>
    <dgm:pt modelId="{5311FB1E-36C5-478F-8E36-D6D32E68D42E}" type="pres">
      <dgm:prSet presAssocID="{233E24B6-B1A0-40D3-9699-2D852647C87A}" presName="parentText" presStyleLbl="node1" presStyleIdx="0" presStyleCnt="2" custScaleX="73293">
        <dgm:presLayoutVars>
          <dgm:chMax val="1"/>
          <dgm:bulletEnabled val="1"/>
        </dgm:presLayoutVars>
      </dgm:prSet>
      <dgm:spPr/>
      <dgm:t>
        <a:bodyPr/>
        <a:lstStyle/>
        <a:p>
          <a:endParaRPr lang="en-US"/>
        </a:p>
      </dgm:t>
    </dgm:pt>
    <dgm:pt modelId="{413B5F4D-C20A-420A-B87F-24164DC8B704}" type="pres">
      <dgm:prSet presAssocID="{233E24B6-B1A0-40D3-9699-2D852647C87A}" presName="descendantText" presStyleLbl="alignAccFollowNode1" presStyleIdx="0" presStyleCnt="2" custScaleX="126806">
        <dgm:presLayoutVars>
          <dgm:bulletEnabled val="1"/>
        </dgm:presLayoutVars>
      </dgm:prSet>
      <dgm:spPr/>
      <dgm:t>
        <a:bodyPr/>
        <a:lstStyle/>
        <a:p>
          <a:endParaRPr lang="en-US"/>
        </a:p>
      </dgm:t>
    </dgm:pt>
    <dgm:pt modelId="{A1C3329C-117F-446C-BC99-CDDE65F23D84}" type="pres">
      <dgm:prSet presAssocID="{B027A773-1B05-4A10-9272-ADF423B0742F}" presName="sp" presStyleCnt="0"/>
      <dgm:spPr/>
      <dgm:t>
        <a:bodyPr/>
        <a:lstStyle/>
        <a:p>
          <a:endParaRPr lang="en-US"/>
        </a:p>
      </dgm:t>
    </dgm:pt>
    <dgm:pt modelId="{5CA833C2-DF33-459A-AE81-94A21B432174}" type="pres">
      <dgm:prSet presAssocID="{8A6EF92E-7E0E-40F9-AD87-A031FAA2647B}" presName="linNode" presStyleCnt="0"/>
      <dgm:spPr/>
      <dgm:t>
        <a:bodyPr/>
        <a:lstStyle/>
        <a:p>
          <a:endParaRPr lang="en-US"/>
        </a:p>
      </dgm:t>
    </dgm:pt>
    <dgm:pt modelId="{B1A54CE1-5BF7-4CE8-A7C8-10EBCD52C08B}" type="pres">
      <dgm:prSet presAssocID="{8A6EF92E-7E0E-40F9-AD87-A031FAA2647B}" presName="parentText" presStyleLbl="node1" presStyleIdx="1" presStyleCnt="2" custScaleX="73293">
        <dgm:presLayoutVars>
          <dgm:chMax val="1"/>
          <dgm:bulletEnabled val="1"/>
        </dgm:presLayoutVars>
      </dgm:prSet>
      <dgm:spPr/>
      <dgm:t>
        <a:bodyPr/>
        <a:lstStyle/>
        <a:p>
          <a:endParaRPr lang="en-US"/>
        </a:p>
      </dgm:t>
    </dgm:pt>
    <dgm:pt modelId="{F667A1F1-C881-449C-94C7-876912CEBF35}" type="pres">
      <dgm:prSet presAssocID="{8A6EF92E-7E0E-40F9-AD87-A031FAA2647B}" presName="descendantText" presStyleLbl="alignAccFollowNode1" presStyleIdx="1" presStyleCnt="2" custScaleX="126806">
        <dgm:presLayoutVars>
          <dgm:bulletEnabled val="1"/>
        </dgm:presLayoutVars>
      </dgm:prSet>
      <dgm:spPr/>
      <dgm:t>
        <a:bodyPr/>
        <a:lstStyle/>
        <a:p>
          <a:endParaRPr lang="en-US"/>
        </a:p>
      </dgm:t>
    </dgm:pt>
  </dgm:ptLst>
  <dgm:cxnLst>
    <dgm:cxn modelId="{0331982C-2B96-468A-8B1A-BF890C6DB67E}" srcId="{67CB536D-F947-4051-8697-FF5B2F840AEB}" destId="{8A6EF92E-7E0E-40F9-AD87-A031FAA2647B}" srcOrd="1" destOrd="0" parTransId="{A987A97F-3BC0-47D1-90B2-BF9CCE22DFE0}" sibTransId="{D6F3DB7B-6F64-4566-91A9-21052431698B}"/>
    <dgm:cxn modelId="{EB2013D4-9A7E-44A6-BFBA-DCD4FF06BCC8}" type="presOf" srcId="{8A6EF92E-7E0E-40F9-AD87-A031FAA2647B}" destId="{B1A54CE1-5BF7-4CE8-A7C8-10EBCD52C08B}" srcOrd="0" destOrd="0" presId="urn:microsoft.com/office/officeart/2005/8/layout/vList5"/>
    <dgm:cxn modelId="{6EA0C602-BBA5-479D-AA6A-C26C8C913FC1}" srcId="{233E24B6-B1A0-40D3-9699-2D852647C87A}" destId="{D56635E1-D918-4E5D-A3E6-26ED702FFEF7}" srcOrd="0" destOrd="0" parTransId="{80298648-F447-4925-BF0F-0920A531D95B}" sibTransId="{DF2CA74F-B06A-4047-AD20-AD91C6E62473}"/>
    <dgm:cxn modelId="{A8825069-35DF-4296-A0AF-8C92189F1E9E}" type="presOf" srcId="{233E24B6-B1A0-40D3-9699-2D852647C87A}" destId="{5311FB1E-36C5-478F-8E36-D6D32E68D42E}" srcOrd="0" destOrd="0" presId="urn:microsoft.com/office/officeart/2005/8/layout/vList5"/>
    <dgm:cxn modelId="{C83D5742-9612-4BA3-9FE4-2783002B411D}" type="presOf" srcId="{D56635E1-D918-4E5D-A3E6-26ED702FFEF7}" destId="{413B5F4D-C20A-420A-B87F-24164DC8B704}" srcOrd="0" destOrd="0" presId="urn:microsoft.com/office/officeart/2005/8/layout/vList5"/>
    <dgm:cxn modelId="{20BAF0FF-7F8E-46DD-87B4-BEAA8C0A5A50}" srcId="{8A6EF92E-7E0E-40F9-AD87-A031FAA2647B}" destId="{17D17191-34B0-4EFE-8424-2C076FCB6830}" srcOrd="0" destOrd="0" parTransId="{CFF4AFC5-E068-454A-8AF6-48468C541353}" sibTransId="{6DFAB527-06CB-45F3-9384-533911EB2F8F}"/>
    <dgm:cxn modelId="{6ACC6958-5DA9-44E7-91CE-D2164A924F22}" type="presOf" srcId="{67CB536D-F947-4051-8697-FF5B2F840AEB}" destId="{CF0CE10F-9BE5-4360-86C7-080668D3AF76}" srcOrd="0" destOrd="0" presId="urn:microsoft.com/office/officeart/2005/8/layout/vList5"/>
    <dgm:cxn modelId="{2B74A06F-44EA-4911-9B7D-F58AA4154E98}" srcId="{67CB536D-F947-4051-8697-FF5B2F840AEB}" destId="{233E24B6-B1A0-40D3-9699-2D852647C87A}" srcOrd="0" destOrd="0" parTransId="{B6D7FFEE-0286-446F-8574-D0C5F0644071}" sibTransId="{B027A773-1B05-4A10-9272-ADF423B0742F}"/>
    <dgm:cxn modelId="{0AEAA759-CC44-4D0F-AB7F-35EA14AEAE5C}" type="presOf" srcId="{17D17191-34B0-4EFE-8424-2C076FCB6830}" destId="{F667A1F1-C881-449C-94C7-876912CEBF35}" srcOrd="0" destOrd="0" presId="urn:microsoft.com/office/officeart/2005/8/layout/vList5"/>
    <dgm:cxn modelId="{5AF3D581-6E9A-449D-8AA0-D2985010D525}" type="presParOf" srcId="{CF0CE10F-9BE5-4360-86C7-080668D3AF76}" destId="{983474FC-1109-4D49-9F9C-2A532964FF6D}" srcOrd="0" destOrd="0" presId="urn:microsoft.com/office/officeart/2005/8/layout/vList5"/>
    <dgm:cxn modelId="{70620A55-6294-407D-873A-E47541159C61}" type="presParOf" srcId="{983474FC-1109-4D49-9F9C-2A532964FF6D}" destId="{5311FB1E-36C5-478F-8E36-D6D32E68D42E}" srcOrd="0" destOrd="0" presId="urn:microsoft.com/office/officeart/2005/8/layout/vList5"/>
    <dgm:cxn modelId="{F44C764B-ED3D-40EF-8F22-487439B89524}" type="presParOf" srcId="{983474FC-1109-4D49-9F9C-2A532964FF6D}" destId="{413B5F4D-C20A-420A-B87F-24164DC8B704}" srcOrd="1" destOrd="0" presId="urn:microsoft.com/office/officeart/2005/8/layout/vList5"/>
    <dgm:cxn modelId="{58FB33B6-736E-477E-B646-297688C90DD1}" type="presParOf" srcId="{CF0CE10F-9BE5-4360-86C7-080668D3AF76}" destId="{A1C3329C-117F-446C-BC99-CDDE65F23D84}" srcOrd="1" destOrd="0" presId="urn:microsoft.com/office/officeart/2005/8/layout/vList5"/>
    <dgm:cxn modelId="{C7BE120E-609C-4E03-A01A-C609C22CE989}" type="presParOf" srcId="{CF0CE10F-9BE5-4360-86C7-080668D3AF76}" destId="{5CA833C2-DF33-459A-AE81-94A21B432174}" srcOrd="2" destOrd="0" presId="urn:microsoft.com/office/officeart/2005/8/layout/vList5"/>
    <dgm:cxn modelId="{8CEF1D66-4BAC-45DB-BDE8-87C4EE4F050B}" type="presParOf" srcId="{5CA833C2-DF33-459A-AE81-94A21B432174}" destId="{B1A54CE1-5BF7-4CE8-A7C8-10EBCD52C08B}" srcOrd="0" destOrd="0" presId="urn:microsoft.com/office/officeart/2005/8/layout/vList5"/>
    <dgm:cxn modelId="{D3CD14D1-5BEC-4700-8D31-E8A2C0523A57}" type="presParOf" srcId="{5CA833C2-DF33-459A-AE81-94A21B432174}" destId="{F667A1F1-C881-449C-94C7-876912CEBF3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5B82-DABA-48E4-8C31-6B2D6F186438}">
      <dsp:nvSpPr>
        <dsp:cNvPr id="0" name=""/>
        <dsp:cNvSpPr/>
      </dsp:nvSpPr>
      <dsp:spPr>
        <a:xfrm>
          <a:off x="0" y="3150"/>
          <a:ext cx="8534400" cy="2649172"/>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t</a:t>
          </a:r>
          <a:r>
            <a:rPr lang="en-US" sz="2500" b="1" kern="1200" dirty="0" smtClean="0">
              <a:effectLst>
                <a:outerShdw blurRad="76200" dist="63500" dir="2700000" algn="tl" rotWithShape="0">
                  <a:prstClr val="black">
                    <a:alpha val="60000"/>
                  </a:prstClr>
                </a:outerShdw>
              </a:effectLst>
              <a:latin typeface="Calibri" pitchFamily="34" charset="0"/>
            </a:rPr>
            <a:t>he members of the institutional constituency (students, parents/guardians, alumni, church leaders and members, local and regional community), who want assurance regarding the quality of the programs and degrees offered as well as the institutional congruence with the message and mission of the Seventh-day Adventist Church </a:t>
          </a: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129322" y="132472"/>
        <a:ext cx="8275756" cy="2390528"/>
      </dsp:txXfrm>
    </dsp:sp>
    <dsp:sp modelId="{D429281E-F1A8-431E-B21B-B9428A7DE8AC}">
      <dsp:nvSpPr>
        <dsp:cNvPr id="0" name=""/>
        <dsp:cNvSpPr/>
      </dsp:nvSpPr>
      <dsp:spPr>
        <a:xfrm>
          <a:off x="0" y="2660066"/>
          <a:ext cx="8534400" cy="1463548"/>
        </a:xfrm>
        <a:prstGeom prst="roundRect">
          <a:avLst/>
        </a:prstGeom>
        <a:gradFill rotWithShape="0">
          <a:gsLst>
            <a:gs pos="0">
              <a:schemeClr val="accent2">
                <a:hueOff val="-5057774"/>
                <a:satOff val="8179"/>
                <a:lumOff val="8039"/>
                <a:alphaOff val="0"/>
              </a:schemeClr>
            </a:gs>
            <a:gs pos="100000">
              <a:schemeClr val="accent2">
                <a:hueOff val="-5057774"/>
                <a:satOff val="8179"/>
                <a:lumOff val="8039"/>
                <a:alphaOff val="0"/>
                <a:shade val="48000"/>
                <a:satMod val="180000"/>
                <a:lumMod val="94000"/>
              </a:schemeClr>
            </a:gs>
            <a:gs pos="100000">
              <a:schemeClr val="accent2">
                <a:hueOff val="-5057774"/>
                <a:satOff val="8179"/>
                <a:lumOff val="8039"/>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t</a:t>
          </a:r>
          <a:r>
            <a:rPr lang="en-US" sz="2500" b="1" kern="1200" dirty="0" smtClean="0">
              <a:effectLst>
                <a:outerShdw blurRad="76200" dist="63500" dir="2700000" algn="tl" rotWithShape="0">
                  <a:prstClr val="black">
                    <a:alpha val="60000"/>
                  </a:prstClr>
                </a:outerShdw>
              </a:effectLst>
              <a:latin typeface="Calibri" pitchFamily="34" charset="0"/>
            </a:rPr>
            <a:t>he other Seventh-day Adventist colleges and universities worldwide which expect assurance of credit and degree reciprocity with the educational institution being visited</a:t>
          </a: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71445" y="2731511"/>
        <a:ext cx="8391510" cy="1320658"/>
      </dsp:txXfrm>
    </dsp:sp>
    <dsp:sp modelId="{B9677CC1-DDA5-4789-998D-8AC7737D9F17}">
      <dsp:nvSpPr>
        <dsp:cNvPr id="0" name=""/>
        <dsp:cNvSpPr/>
      </dsp:nvSpPr>
      <dsp:spPr>
        <a:xfrm>
          <a:off x="0" y="4131357"/>
          <a:ext cx="8534400" cy="1885291"/>
        </a:xfrm>
        <a:prstGeom prst="roundRect">
          <a:avLst/>
        </a:prstGeom>
        <a:gradFill rotWithShape="0">
          <a:gsLst>
            <a:gs pos="0">
              <a:schemeClr val="accent2">
                <a:hueOff val="-10115547"/>
                <a:satOff val="16358"/>
                <a:lumOff val="16078"/>
                <a:alphaOff val="0"/>
              </a:schemeClr>
            </a:gs>
            <a:gs pos="100000">
              <a:schemeClr val="accent2">
                <a:hueOff val="-10115547"/>
                <a:satOff val="16358"/>
                <a:lumOff val="16078"/>
                <a:alphaOff val="0"/>
                <a:shade val="48000"/>
                <a:satMod val="180000"/>
                <a:lumMod val="94000"/>
              </a:schemeClr>
            </a:gs>
            <a:gs pos="100000">
              <a:schemeClr val="accent2">
                <a:hueOff val="-10115547"/>
                <a:satOff val="16358"/>
                <a:lumOff val="16078"/>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t</a:t>
          </a:r>
          <a:r>
            <a:rPr lang="en-US" sz="2500" b="1" kern="1200" dirty="0" smtClean="0">
              <a:effectLst>
                <a:outerShdw blurRad="76200" dist="63500" dir="2700000" algn="tl" rotWithShape="0">
                  <a:prstClr val="black">
                    <a:alpha val="60000"/>
                  </a:prstClr>
                </a:outerShdw>
              </a:effectLst>
              <a:latin typeface="Calibri" pitchFamily="34" charset="0"/>
            </a:rPr>
            <a:t>he Seventh-day Adventist Church at large whose leaders and members desire assurance of the overall quality and mission effectiveness of an institution that is part of its global educational network</a:t>
          </a: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92032" y="4223389"/>
        <a:ext cx="8350336" cy="17012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190333" y="-1906679"/>
          <a:ext cx="1962566"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latin typeface="Calibri" pitchFamily="34" charset="0"/>
              <a:cs typeface="Calibri" pitchFamily="34" charset="0"/>
            </a:rPr>
            <a:t>A public relations program that provides an opportunity for dialogue with external constituencies that results in useful and accurate feedback to the institutions and that positions the college/university and its mission positively in the minds of the various constituent groups.</a:t>
          </a:r>
          <a:endParaRPr lang="en-US" sz="2000" b="1" kern="1200" dirty="0">
            <a:latin typeface="Calibri" pitchFamily="34" charset="0"/>
            <a:cs typeface="Calibri" pitchFamily="34" charset="0"/>
          </a:endParaRPr>
        </a:p>
      </dsp:txBody>
      <dsp:txXfrm rot="-5400000">
        <a:off x="2038272" y="341187"/>
        <a:ext cx="6170885" cy="1770956"/>
      </dsp:txXfrm>
    </dsp:sp>
    <dsp:sp modelId="{5311FB1E-36C5-478F-8E36-D6D32E68D42E}">
      <dsp:nvSpPr>
        <dsp:cNvPr id="0" name=""/>
        <dsp:cNvSpPr/>
      </dsp:nvSpPr>
      <dsp:spPr>
        <a:xfrm>
          <a:off x="838" y="61"/>
          <a:ext cx="2037433" cy="245320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[ 11 ]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Public Relations &amp; External Consti-tuencies</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99520"/>
        <a:ext cx="1838515" cy="2254290"/>
      </dsp:txXfrm>
    </dsp:sp>
    <dsp:sp modelId="{F667A1F1-C881-449C-94C7-876912CEBF35}">
      <dsp:nvSpPr>
        <dsp:cNvPr id="0" name=""/>
        <dsp:cNvSpPr/>
      </dsp:nvSpPr>
      <dsp:spPr>
        <a:xfrm rot="5400000">
          <a:off x="4049922" y="598281"/>
          <a:ext cx="2129247"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1" i="0" kern="1200" noProof="0" dirty="0" smtClean="0">
              <a:latin typeface="Calibri" pitchFamily="34" charset="0"/>
            </a:rPr>
            <a:t>Pastoral and theological education with a curriculum that, evidenced by appropriate outcomes, is (a) of an equivalent standard to other tertiary institutions offering pastoral and theological education in the country and within the Seventh-day college/university sector, and (b) meets the mission and objectives of the institution and church, particularly in the preparation of students for service in the church.</a:t>
          </a:r>
          <a:endParaRPr lang="en-US" sz="1800" b="1" kern="1200" noProof="0" dirty="0">
            <a:latin typeface="Calibri" pitchFamily="34" charset="0"/>
            <a:cs typeface="Calibri" pitchFamily="34" charset="0"/>
          </a:endParaRPr>
        </a:p>
      </dsp:txBody>
      <dsp:txXfrm rot="-5400000">
        <a:off x="1981201" y="2770944"/>
        <a:ext cx="6162749" cy="1921365"/>
      </dsp:txXfrm>
    </dsp:sp>
    <dsp:sp modelId="{B1A54CE1-5BF7-4CE8-A7C8-10EBCD52C08B}">
      <dsp:nvSpPr>
        <dsp:cNvPr id="0" name=""/>
        <dsp:cNvSpPr/>
      </dsp:nvSpPr>
      <dsp:spPr>
        <a:xfrm>
          <a:off x="838" y="2575930"/>
          <a:ext cx="2037433" cy="245320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noProof="0" dirty="0" smtClean="0">
              <a:solidFill>
                <a:schemeClr val="accent1"/>
              </a:solidFill>
              <a:effectLst>
                <a:outerShdw blurRad="50800" dist="38100" dir="2700000" algn="tl" rotWithShape="0">
                  <a:prstClr val="black">
                    <a:alpha val="40000"/>
                  </a:prstClr>
                </a:outerShdw>
              </a:effectLst>
              <a:latin typeface="Calibri" panose="020F0502020204030204" pitchFamily="34" charset="0"/>
            </a:rPr>
            <a:t>[12] Pastoral and Theological Education</a:t>
          </a:r>
          <a:endParaRPr lang="en-US" sz="2500" b="1" kern="1200" noProof="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2675389"/>
        <a:ext cx="1838515" cy="225429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7A1F1-C881-449C-94C7-876912CEBF35}">
      <dsp:nvSpPr>
        <dsp:cNvPr id="0" name=""/>
        <dsp:cNvSpPr/>
      </dsp:nvSpPr>
      <dsp:spPr>
        <a:xfrm rot="5400000">
          <a:off x="3220896" y="-694945"/>
          <a:ext cx="3901440" cy="626669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4300" tIns="57150" rIns="114300" bIns="57150" numCol="1" spcCol="1270" anchor="ctr" anchorCtr="0">
          <a:noAutofit/>
        </a:bodyPr>
        <a:lstStyle/>
        <a:p>
          <a:pPr marL="285750" lvl="1" indent="-285750" algn="l" defTabSz="1333500">
            <a:lnSpc>
              <a:spcPct val="90000"/>
            </a:lnSpc>
            <a:spcBef>
              <a:spcPct val="0"/>
            </a:spcBef>
            <a:spcAft>
              <a:spcPct val="15000"/>
            </a:spcAft>
            <a:buChar char="••"/>
          </a:pPr>
          <a:r>
            <a:rPr lang="en-US" sz="3000" b="1" kern="1200" dirty="0" smtClean="0">
              <a:latin typeface="Calibri" pitchFamily="34" charset="0"/>
              <a:cs typeface="Calibri" pitchFamily="34" charset="0"/>
            </a:rPr>
            <a:t>Where institutions undergo rigorous and external accreditation by regional or government accreditation agencies and have a track record of managing a quality and mission-focused institution, Form B may be authorized. </a:t>
          </a:r>
          <a:endParaRPr lang="en-US" sz="3000" b="1" kern="1200" dirty="0">
            <a:latin typeface="Calibri" pitchFamily="34" charset="0"/>
            <a:cs typeface="Calibri" pitchFamily="34" charset="0"/>
          </a:endParaRPr>
        </a:p>
      </dsp:txBody>
      <dsp:txXfrm rot="-5400000">
        <a:off x="2038272" y="678132"/>
        <a:ext cx="6076237" cy="3520534"/>
      </dsp:txXfrm>
    </dsp:sp>
    <dsp:sp modelId="{B1A54CE1-5BF7-4CE8-A7C8-10EBCD52C08B}">
      <dsp:nvSpPr>
        <dsp:cNvPr id="0" name=""/>
        <dsp:cNvSpPr/>
      </dsp:nvSpPr>
      <dsp:spPr>
        <a:xfrm>
          <a:off x="838" y="0"/>
          <a:ext cx="2037433" cy="4876800"/>
        </a:xfrm>
        <a:prstGeom prst="roundRect">
          <a:avLst/>
        </a:prstGeom>
        <a:solidFill>
          <a:schemeClr val="accent2"/>
        </a:soli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sz="5200" b="1" kern="1200" dirty="0" smtClean="0">
              <a:effectLst>
                <a:outerShdw blurRad="50800" dist="38100" dir="2700000" algn="tl" rotWithShape="0">
                  <a:prstClr val="black">
                    <a:alpha val="40000"/>
                  </a:prstClr>
                </a:outerShdw>
              </a:effectLst>
              <a:latin typeface="Calibri" panose="020F0502020204030204" pitchFamily="34" charset="0"/>
            </a:rPr>
            <a:t>Form B</a:t>
          </a:r>
          <a:endParaRPr lang="en-US" sz="5200" b="1" kern="1200" dirty="0">
            <a:effectLst>
              <a:outerShdw blurRad="50800" dist="38100" dir="2700000" algn="tl" rotWithShape="0">
                <a:prstClr val="black">
                  <a:alpha val="40000"/>
                </a:prstClr>
              </a:outerShdw>
            </a:effectLst>
            <a:latin typeface="Calibri" panose="020F0502020204030204" pitchFamily="34" charset="0"/>
          </a:endParaRPr>
        </a:p>
      </dsp:txBody>
      <dsp:txXfrm>
        <a:off x="100297" y="99459"/>
        <a:ext cx="1838515" cy="46778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907" y="-1953195"/>
          <a:ext cx="1903094" cy="6266690"/>
        </a:xfrm>
        <a:prstGeom prst="round2SameRect">
          <a:avLst/>
        </a:prstGeom>
        <a:solidFill>
          <a:schemeClr val="bg2">
            <a:lumMod val="20000"/>
            <a:lumOff val="80000"/>
            <a:alpha val="90000"/>
          </a:schemeClr>
        </a:solidFill>
        <a:ln w="12700" cap="flat" cmpd="sng" algn="ctr">
          <a:solidFill>
            <a:schemeClr val="accent1">
              <a:alpha val="9000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solidFill>
                <a:schemeClr val="bg1"/>
              </a:solidFill>
              <a:latin typeface="Calibri" pitchFamily="34" charset="0"/>
            </a:rPr>
            <a:t>The institution has a clear sense of Seventh-day Adventist mission and identity, encapsulated in statements of philosophy, worldview, vision, mission, objectives, core values, and/or ethics, and evidenced in the life of the institution</a:t>
          </a:r>
          <a:r>
            <a:rPr lang="en-US" sz="2300" b="1" kern="1200" dirty="0" smtClean="0">
              <a:latin typeface="Calibri" pitchFamily="34" charset="0"/>
              <a:cs typeface="Calibri" pitchFamily="34" charset="0"/>
            </a:rPr>
            <a:t>. </a:t>
          </a:r>
          <a:endParaRPr lang="en-US" sz="2300" b="1" kern="1200" dirty="0">
            <a:latin typeface="Calibri" pitchFamily="34" charset="0"/>
            <a:cs typeface="Calibri" pitchFamily="34" charset="0"/>
          </a:endParaRPr>
        </a:p>
      </dsp:txBody>
      <dsp:txXfrm rot="-5400000">
        <a:off x="2039110" y="321503"/>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2">
                  <a:lumMod val="20000"/>
                  <a:lumOff val="80000"/>
                </a:schemeClr>
              </a:solidFill>
              <a:latin typeface="Calibri" panose="020F0502020204030204" pitchFamily="34" charset="0"/>
            </a:rPr>
            <a:t>[ 1 ]</a:t>
          </a:r>
          <a:br>
            <a:rPr lang="en-US" sz="2500" b="1" kern="1200" dirty="0" smtClean="0">
              <a:solidFill>
                <a:schemeClr val="bg2">
                  <a:lumMod val="20000"/>
                  <a:lumOff val="80000"/>
                </a:schemeClr>
              </a:solidFill>
              <a:latin typeface="Calibri" panose="020F0502020204030204" pitchFamily="34" charset="0"/>
            </a:rPr>
          </a:br>
          <a:r>
            <a:rPr lang="en-US" sz="2500" b="1" kern="1200" dirty="0" smtClean="0">
              <a:solidFill>
                <a:schemeClr val="bg2">
                  <a:lumMod val="20000"/>
                  <a:lumOff val="80000"/>
                </a:schemeClr>
              </a:solidFill>
              <a:latin typeface="Calibri" panose="020F0502020204030204" pitchFamily="34" charset="0"/>
            </a:rPr>
            <a:t>Mission and Identity</a:t>
          </a:r>
          <a:endParaRPr lang="en-US" sz="25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907" y="485202"/>
          <a:ext cx="1903094" cy="6266690"/>
        </a:xfrm>
        <a:prstGeom prst="round2SameRect">
          <a:avLst/>
        </a:prstGeom>
        <a:solidFill>
          <a:schemeClr val="bg2">
            <a:lumMod val="20000"/>
            <a:lumOff val="80000"/>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solidFill>
                <a:schemeClr val="bg1"/>
              </a:solidFill>
              <a:latin typeface="Calibri" pitchFamily="34" charset="0"/>
            </a:rPr>
            <a:t>The institution has a coherent and vibrant spiritual life program, encapsulated in a spiritual master plan that widely involves and impacts the institution and its communities</a:t>
          </a:r>
          <a:r>
            <a:rPr lang="en-US" sz="2300" b="1" kern="1200" dirty="0" smtClean="0">
              <a:latin typeface="Calibri" pitchFamily="34" charset="0"/>
              <a:cs typeface="Calibri" pitchFamily="34" charset="0"/>
            </a:rPr>
            <a:t>. </a:t>
          </a:r>
          <a:endParaRPr lang="en-US" sz="2300" b="1" kern="1200" dirty="0">
            <a:latin typeface="Calibri" pitchFamily="34" charset="0"/>
            <a:cs typeface="Calibri" pitchFamily="34" charset="0"/>
          </a:endParaRPr>
        </a:p>
      </dsp:txBody>
      <dsp:txXfrm rot="-5400000">
        <a:off x="2039110" y="2759901"/>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2">
                  <a:lumMod val="20000"/>
                  <a:lumOff val="80000"/>
                </a:schemeClr>
              </a:solidFill>
              <a:latin typeface="Calibri" panose="020F0502020204030204" pitchFamily="34" charset="0"/>
            </a:rPr>
            <a:t>[ 2 ]</a:t>
          </a:r>
          <a:br>
            <a:rPr lang="en-US" sz="2500" b="1" kern="1200" dirty="0" smtClean="0">
              <a:solidFill>
                <a:schemeClr val="bg2">
                  <a:lumMod val="20000"/>
                  <a:lumOff val="80000"/>
                </a:schemeClr>
              </a:solidFill>
              <a:latin typeface="Calibri" panose="020F0502020204030204" pitchFamily="34" charset="0"/>
            </a:rPr>
          </a:br>
          <a:r>
            <a:rPr lang="en-US" sz="2500" b="1" kern="1200" dirty="0" smtClean="0">
              <a:solidFill>
                <a:schemeClr val="bg2">
                  <a:lumMod val="20000"/>
                  <a:lumOff val="80000"/>
                </a:schemeClr>
              </a:solidFill>
              <a:effectLst/>
              <a:latin typeface="Calibri" panose="020F0502020204030204" pitchFamily="34" charset="0"/>
            </a:rPr>
            <a:t>Spiritual Develop-</a:t>
          </a:r>
          <a:r>
            <a:rPr lang="en-US" sz="2500" b="1" kern="1200" dirty="0" err="1" smtClean="0">
              <a:solidFill>
                <a:schemeClr val="bg2">
                  <a:lumMod val="20000"/>
                  <a:lumOff val="80000"/>
                </a:schemeClr>
              </a:solidFill>
              <a:effectLst/>
              <a:latin typeface="Calibri" panose="020F0502020204030204" pitchFamily="34" charset="0"/>
            </a:rPr>
            <a:t>ment</a:t>
          </a:r>
          <a:r>
            <a:rPr lang="en-US" sz="2500" b="1" kern="1200" dirty="0" smtClean="0">
              <a:solidFill>
                <a:schemeClr val="bg2">
                  <a:lumMod val="20000"/>
                  <a:lumOff val="80000"/>
                </a:schemeClr>
              </a:solidFill>
              <a:effectLst/>
              <a:latin typeface="Calibri" panose="020F0502020204030204" pitchFamily="34" charset="0"/>
            </a:rPr>
            <a:t>, Service and Witnessing</a:t>
          </a:r>
          <a:endParaRPr lang="en-US" sz="25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bg2">
            <a:lumMod val="20000"/>
            <a:lumOff val="80000"/>
            <a:alpha val="90000"/>
          </a:schemeClr>
        </a:solidFill>
        <a:ln w="12700" cap="flat" cmpd="sng" algn="ctr">
          <a:solidFill>
            <a:schemeClr val="tx1">
              <a:alpha val="9000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smtClean="0">
              <a:solidFill>
                <a:schemeClr val="bg1"/>
              </a:solidFill>
              <a:latin typeface="Calibri" pitchFamily="34" charset="0"/>
            </a:rPr>
            <a:t>The institution has a coherent governance structure, organization, and administrative leadership that provide strong mission-driven direction to the institution</a:t>
          </a:r>
          <a:r>
            <a:rPr lang="en-US" sz="2500" b="1" kern="1200" dirty="0" smtClean="0">
              <a:latin typeface="Calibri" pitchFamily="34" charset="0"/>
              <a:cs typeface="Calibri" pitchFamily="34" charset="0"/>
            </a:rPr>
            <a:t>. </a:t>
          </a:r>
          <a:endParaRPr lang="en-US" sz="25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20000"/>
                  <a:lumOff val="80000"/>
                </a:schemeClr>
              </a:solidFill>
              <a:latin typeface="Calibri" panose="020F0502020204030204" pitchFamily="34" charset="0"/>
            </a:rPr>
            <a:t>[ 3 ]</a:t>
          </a:r>
          <a:br>
            <a:rPr lang="en-US" sz="2400" b="1" kern="1200" dirty="0" smtClean="0">
              <a:solidFill>
                <a:schemeClr val="bg2">
                  <a:lumMod val="20000"/>
                  <a:lumOff val="80000"/>
                </a:schemeClr>
              </a:solidFill>
              <a:latin typeface="Calibri" panose="020F0502020204030204" pitchFamily="34" charset="0"/>
            </a:rPr>
          </a:br>
          <a:r>
            <a:rPr lang="en-US" sz="2400" b="1" kern="1200" dirty="0" smtClean="0">
              <a:solidFill>
                <a:schemeClr val="bg2">
                  <a:lumMod val="20000"/>
                  <a:lumOff val="80000"/>
                </a:schemeClr>
              </a:solidFill>
              <a:effectLst/>
              <a:latin typeface="Calibri" panose="020F0502020204030204" pitchFamily="34" charset="0"/>
            </a:rPr>
            <a:t>Governance, Organization and Adminis-tration</a:t>
          </a:r>
          <a:endParaRPr lang="en-US" sz="24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bg2">
            <a:lumMod val="20000"/>
            <a:lumOff val="80000"/>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chemeClr val="bg1"/>
              </a:solidFill>
              <a:latin typeface="Calibri" pitchFamily="34" charset="0"/>
            </a:rPr>
            <a:t>The institution provides a curriculum congruent with the mission of the institution and of the Church</a:t>
          </a:r>
          <a:r>
            <a:rPr lang="en-US" sz="2400" b="1" kern="1200" dirty="0" smtClean="0">
              <a:latin typeface="Calibri" pitchFamily="34" charset="0"/>
              <a:cs typeface="Calibri" pitchFamily="34" charset="0"/>
            </a:rPr>
            <a:t>. </a:t>
          </a:r>
          <a:endParaRPr lang="en-US" sz="24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bg2">
                  <a:lumMod val="20000"/>
                  <a:lumOff val="80000"/>
                </a:schemeClr>
              </a:solidFill>
              <a:latin typeface="Calibri" panose="020F0502020204030204" pitchFamily="34" charset="0"/>
            </a:rPr>
            <a:t>[ 4 ]</a:t>
          </a:r>
          <a:br>
            <a:rPr lang="en-US" sz="2400" b="1" kern="1200" dirty="0" smtClean="0">
              <a:solidFill>
                <a:schemeClr val="bg2">
                  <a:lumMod val="20000"/>
                  <a:lumOff val="80000"/>
                </a:schemeClr>
              </a:solidFill>
              <a:latin typeface="Calibri" panose="020F0502020204030204" pitchFamily="34" charset="0"/>
            </a:rPr>
          </a:br>
          <a:r>
            <a:rPr lang="en-US" sz="2400" b="1" kern="1200" dirty="0" smtClean="0">
              <a:solidFill>
                <a:schemeClr val="bg2">
                  <a:lumMod val="20000"/>
                  <a:lumOff val="80000"/>
                </a:schemeClr>
              </a:solidFill>
              <a:latin typeface="Calibri" panose="020F0502020204030204" pitchFamily="34" charset="0"/>
            </a:rPr>
            <a:t>Programs of Study</a:t>
          </a:r>
          <a:endParaRPr lang="en-US" sz="24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bg2">
            <a:lumMod val="20000"/>
            <a:lumOff val="80000"/>
            <a:alpha val="90000"/>
          </a:schemeClr>
        </a:solidFill>
        <a:ln w="12700" cap="flat" cmpd="sng" algn="ctr">
          <a:solidFill>
            <a:schemeClr val="accent1">
              <a:alpha val="9000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solidFill>
                <a:schemeClr val="bg1"/>
              </a:solidFill>
              <a:latin typeface="Calibri" pitchFamily="34" charset="0"/>
            </a:rPr>
            <a:t>Faculty and staff are supportive of the mission of the institution and of the Church, and are effective in the transmission of Seventh-day Adventist beliefs and biblical values.</a:t>
          </a:r>
          <a:endParaRPr lang="en-US" sz="2300" b="1" kern="1200" dirty="0">
            <a:solidFill>
              <a:schemeClr val="bg1"/>
            </a:solidFill>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2">
                  <a:lumMod val="20000"/>
                  <a:lumOff val="80000"/>
                </a:schemeClr>
              </a:solidFill>
              <a:latin typeface="Calibri" panose="020F0502020204030204" pitchFamily="34" charset="0"/>
            </a:rPr>
            <a:t>[ 5 ]</a:t>
          </a:r>
          <a:br>
            <a:rPr lang="en-US" sz="2500" b="1" kern="1200" dirty="0" smtClean="0">
              <a:solidFill>
                <a:schemeClr val="bg2">
                  <a:lumMod val="20000"/>
                  <a:lumOff val="80000"/>
                </a:schemeClr>
              </a:solidFill>
              <a:latin typeface="Calibri" panose="020F0502020204030204" pitchFamily="34" charset="0"/>
            </a:rPr>
          </a:br>
          <a:r>
            <a:rPr lang="en-US" sz="2500" b="1" kern="1200" dirty="0" smtClean="0">
              <a:solidFill>
                <a:schemeClr val="bg2">
                  <a:lumMod val="20000"/>
                  <a:lumOff val="80000"/>
                </a:schemeClr>
              </a:solidFill>
              <a:latin typeface="Calibri" panose="020F0502020204030204" pitchFamily="34" charset="0"/>
            </a:rPr>
            <a:t>Faculty and Staff</a:t>
          </a:r>
          <a:endParaRPr lang="en-US" sz="25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bg2">
            <a:lumMod val="20000"/>
            <a:lumOff val="80000"/>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solidFill>
                <a:schemeClr val="bg1"/>
              </a:solidFill>
              <a:latin typeface="Calibri" pitchFamily="34" charset="0"/>
            </a:rPr>
            <a:t>The elements of the educational setting, including finance, facilities, library, and student services, among others, support institutional mission and Adventist identity</a:t>
          </a:r>
          <a:r>
            <a:rPr lang="en-US" sz="2300" b="1" kern="1200" dirty="0" smtClean="0">
              <a:solidFill>
                <a:schemeClr val="bg1"/>
              </a:solidFill>
              <a:latin typeface="Calibri" pitchFamily="34" charset="0"/>
              <a:cs typeface="Calibri" pitchFamily="34" charset="0"/>
            </a:rPr>
            <a:t>.</a:t>
          </a:r>
          <a:endParaRPr lang="en-US" sz="2300" b="1" kern="1200" dirty="0">
            <a:solidFill>
              <a:schemeClr val="bg1"/>
            </a:solidFill>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2">
                  <a:lumMod val="20000"/>
                  <a:lumOff val="80000"/>
                </a:schemeClr>
              </a:solidFill>
              <a:latin typeface="Calibri" panose="020F0502020204030204" pitchFamily="34" charset="0"/>
            </a:rPr>
            <a:t>[ 6 ]</a:t>
          </a:r>
          <a:br>
            <a:rPr lang="en-US" sz="2500" b="1" kern="1200" dirty="0" smtClean="0">
              <a:solidFill>
                <a:schemeClr val="bg2">
                  <a:lumMod val="20000"/>
                  <a:lumOff val="80000"/>
                </a:schemeClr>
              </a:solidFill>
              <a:latin typeface="Calibri" panose="020F0502020204030204" pitchFamily="34" charset="0"/>
            </a:rPr>
          </a:br>
          <a:r>
            <a:rPr lang="en-US" sz="2500" b="1" kern="1200" dirty="0" smtClean="0">
              <a:solidFill>
                <a:schemeClr val="bg2">
                  <a:lumMod val="20000"/>
                  <a:lumOff val="80000"/>
                </a:schemeClr>
              </a:solidFill>
              <a:latin typeface="Calibri" panose="020F0502020204030204" pitchFamily="34" charset="0"/>
            </a:rPr>
            <a:t>Educational Context</a:t>
          </a:r>
          <a:endParaRPr lang="en-US" sz="25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3268342" y="-723691"/>
          <a:ext cx="3901440" cy="6324182"/>
        </a:xfrm>
        <a:prstGeom prst="round2SameRect">
          <a:avLst/>
        </a:prstGeom>
        <a:solidFill>
          <a:schemeClr val="bg2">
            <a:lumMod val="20000"/>
            <a:lumOff val="80000"/>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Char char="••"/>
          </a:pPr>
          <a:r>
            <a:rPr lang="en-US" sz="2700" b="1" kern="1200" dirty="0" smtClean="0">
              <a:latin typeface="Calibri" pitchFamily="34" charset="0"/>
            </a:rPr>
            <a:t>The pastoral and theological education program results in graduates who have the practical skills, the theoretical/theological understanding, and the commitment to the message and mission of the church that are necessary for employment as a pastor, religion teacher, and/or for graduate pastoral/theological education</a:t>
          </a:r>
          <a:r>
            <a:rPr lang="en-US" sz="2700" b="1" kern="1200" dirty="0" smtClean="0">
              <a:latin typeface="Calibri" pitchFamily="34" charset="0"/>
              <a:cs typeface="Calibri" pitchFamily="34" charset="0"/>
            </a:rPr>
            <a:t>.</a:t>
          </a:r>
          <a:endParaRPr lang="en-US" sz="2700" b="1" kern="1200" dirty="0">
            <a:latin typeface="Calibri" pitchFamily="34" charset="0"/>
            <a:cs typeface="Calibri" pitchFamily="34" charset="0"/>
          </a:endParaRPr>
        </a:p>
      </dsp:txBody>
      <dsp:txXfrm rot="-5400000">
        <a:off x="2056972" y="678132"/>
        <a:ext cx="6133729" cy="3520534"/>
      </dsp:txXfrm>
    </dsp:sp>
    <dsp:sp modelId="{5311FB1E-36C5-478F-8E36-D6D32E68D42E}">
      <dsp:nvSpPr>
        <dsp:cNvPr id="0" name=""/>
        <dsp:cNvSpPr/>
      </dsp:nvSpPr>
      <dsp:spPr>
        <a:xfrm>
          <a:off x="845" y="0"/>
          <a:ext cx="2056125" cy="4876800"/>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bg2">
                  <a:lumMod val="20000"/>
                  <a:lumOff val="80000"/>
                </a:schemeClr>
              </a:solidFill>
              <a:latin typeface="Calibri" panose="020F0502020204030204" pitchFamily="34" charset="0"/>
            </a:rPr>
            <a:t>[ 7 ]</a:t>
          </a:r>
          <a:br>
            <a:rPr lang="en-US" sz="2500" b="1" kern="1200" dirty="0" smtClean="0">
              <a:solidFill>
                <a:schemeClr val="bg2">
                  <a:lumMod val="20000"/>
                  <a:lumOff val="80000"/>
                </a:schemeClr>
              </a:solidFill>
              <a:latin typeface="Calibri" panose="020F0502020204030204" pitchFamily="34" charset="0"/>
            </a:rPr>
          </a:br>
          <a:r>
            <a:rPr lang="en-US" sz="2500" b="1" kern="1200" dirty="0" smtClean="0">
              <a:solidFill>
                <a:schemeClr val="bg2">
                  <a:lumMod val="20000"/>
                  <a:lumOff val="80000"/>
                </a:schemeClr>
              </a:solidFill>
              <a:latin typeface="Calibri" panose="020F0502020204030204" pitchFamily="34" charset="0"/>
            </a:rPr>
            <a:t>Pastoral and Theological Education</a:t>
          </a:r>
          <a:endParaRPr lang="en-US" sz="2500" b="1" kern="1200" dirty="0">
            <a:solidFill>
              <a:schemeClr val="bg2">
                <a:lumMod val="20000"/>
                <a:lumOff val="80000"/>
              </a:schemeClr>
            </a:solidFill>
            <a:effectLst>
              <a:outerShdw blurRad="50800" dist="38100" dir="2700000" algn="tl" rotWithShape="0">
                <a:prstClr val="black">
                  <a:alpha val="40000"/>
                </a:prstClr>
              </a:outerShdw>
            </a:effectLst>
            <a:latin typeface="Calibri" panose="020F0502020204030204" pitchFamily="34" charset="0"/>
          </a:endParaRPr>
        </a:p>
      </dsp:txBody>
      <dsp:txXfrm>
        <a:off x="101217" y="100372"/>
        <a:ext cx="1855381" cy="467605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13F6-BE2E-4970-B62A-286989E863EE}">
      <dsp:nvSpPr>
        <dsp:cNvPr id="0" name=""/>
        <dsp:cNvSpPr/>
      </dsp:nvSpPr>
      <dsp:spPr>
        <a:xfrm rot="5400000">
          <a:off x="518659" y="2197772"/>
          <a:ext cx="1552621" cy="2583527"/>
        </a:xfrm>
        <a:prstGeom prst="corner">
          <a:avLst>
            <a:gd name="adj1" fmla="val 16120"/>
            <a:gd name="adj2" fmla="val 16110"/>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w="12700" cap="flat" cmpd="sng" algn="ctr">
          <a:solidFill>
            <a:schemeClr val="accent5">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59B8B894-CA8B-42F9-8855-74B347B4159B}">
      <dsp:nvSpPr>
        <dsp:cNvPr id="0" name=""/>
        <dsp:cNvSpPr/>
      </dsp:nvSpPr>
      <dsp:spPr>
        <a:xfrm>
          <a:off x="259487" y="2969690"/>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The institution carries out a </a:t>
          </a:r>
          <a:r>
            <a:rPr lang="en-US" sz="2400" b="1" kern="1200" dirty="0" smtClean="0">
              <a:solidFill>
                <a:srgbClr val="FFFF00"/>
              </a:solidFill>
              <a:latin typeface="Calibri" pitchFamily="34" charset="0"/>
              <a:cs typeface="Calibri" pitchFamily="34" charset="0"/>
            </a:rPr>
            <a:t>process</a:t>
          </a:r>
          <a:r>
            <a:rPr lang="en-US" sz="2400" b="1" kern="1200" dirty="0" smtClean="0">
              <a:latin typeface="Calibri" pitchFamily="34" charset="0"/>
              <a:cs typeface="Calibri" pitchFamily="34" charset="0"/>
            </a:rPr>
            <a:t> of </a:t>
          </a:r>
          <a:r>
            <a:rPr lang="en-US" sz="2400" b="1" kern="1200" dirty="0" smtClean="0">
              <a:solidFill>
                <a:schemeClr val="tx1"/>
              </a:solidFill>
              <a:latin typeface="Calibri" pitchFamily="34" charset="0"/>
              <a:cs typeface="Calibri" pitchFamily="34" charset="0"/>
            </a:rPr>
            <a:t>ongoing </a:t>
          </a:r>
          <a:r>
            <a:rPr lang="en-US" sz="2400" b="1" kern="1200" dirty="0" smtClean="0">
              <a:latin typeface="Calibri" pitchFamily="34" charset="0"/>
              <a:cs typeface="Calibri" pitchFamily="34" charset="0"/>
            </a:rPr>
            <a:t>self-evaluation</a:t>
          </a:r>
          <a:endParaRPr lang="en-US" sz="2400" b="1" kern="1200" dirty="0">
            <a:latin typeface="Calibri" pitchFamily="34" charset="0"/>
            <a:cs typeface="Calibri" pitchFamily="34" charset="0"/>
          </a:endParaRPr>
        </a:p>
      </dsp:txBody>
      <dsp:txXfrm>
        <a:off x="259487" y="2969690"/>
        <a:ext cx="2332423" cy="2044505"/>
      </dsp:txXfrm>
    </dsp:sp>
    <dsp:sp modelId="{F7DE3A32-A6D7-48BA-8E85-CD63C31C2F12}">
      <dsp:nvSpPr>
        <dsp:cNvPr id="0" name=""/>
        <dsp:cNvSpPr/>
      </dsp:nvSpPr>
      <dsp:spPr>
        <a:xfrm>
          <a:off x="2151831" y="2007570"/>
          <a:ext cx="440079" cy="440079"/>
        </a:xfrm>
        <a:prstGeom prst="triangle">
          <a:avLst>
            <a:gd name="adj" fmla="val 100000"/>
          </a:avLst>
        </a:prstGeom>
        <a:gradFill rotWithShape="0">
          <a:gsLst>
            <a:gs pos="0">
              <a:schemeClr val="accent5">
                <a:hueOff val="3706613"/>
                <a:satOff val="-13762"/>
                <a:lumOff val="2255"/>
                <a:alphaOff val="0"/>
              </a:schemeClr>
            </a:gs>
            <a:gs pos="100000">
              <a:schemeClr val="accent5">
                <a:hueOff val="3706613"/>
                <a:satOff val="-13762"/>
                <a:lumOff val="2255"/>
                <a:alphaOff val="0"/>
                <a:shade val="48000"/>
                <a:satMod val="180000"/>
                <a:lumMod val="94000"/>
              </a:schemeClr>
            </a:gs>
            <a:gs pos="100000">
              <a:schemeClr val="accent5">
                <a:hueOff val="3706613"/>
                <a:satOff val="-13762"/>
                <a:lumOff val="2255"/>
                <a:alphaOff val="0"/>
                <a:shade val="48000"/>
                <a:satMod val="180000"/>
                <a:lumMod val="94000"/>
              </a:schemeClr>
            </a:gs>
          </a:gsLst>
          <a:lin ang="4140000" scaled="1"/>
        </a:gradFill>
        <a:ln w="12700" cap="flat" cmpd="sng" algn="ctr">
          <a:solidFill>
            <a:schemeClr val="accent5">
              <a:hueOff val="3706613"/>
              <a:satOff val="-13762"/>
              <a:lumOff val="2255"/>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2B8C7DD-3D5D-4336-86F8-EC0B43790841}">
      <dsp:nvSpPr>
        <dsp:cNvPr id="0" name=""/>
        <dsp:cNvSpPr/>
      </dsp:nvSpPr>
      <dsp:spPr>
        <a:xfrm rot="5400000">
          <a:off x="3374000" y="1577708"/>
          <a:ext cx="1552621" cy="2583527"/>
        </a:xfrm>
        <a:prstGeom prst="corner">
          <a:avLst>
            <a:gd name="adj1" fmla="val 16120"/>
            <a:gd name="adj2" fmla="val 16110"/>
          </a:avLst>
        </a:prstGeom>
        <a:gradFill rotWithShape="0">
          <a:gsLst>
            <a:gs pos="0">
              <a:schemeClr val="accent5">
                <a:hueOff val="7413227"/>
                <a:satOff val="-27523"/>
                <a:lumOff val="4510"/>
                <a:alphaOff val="0"/>
              </a:schemeClr>
            </a:gs>
            <a:gs pos="100000">
              <a:schemeClr val="accent5">
                <a:hueOff val="7413227"/>
                <a:satOff val="-27523"/>
                <a:lumOff val="4510"/>
                <a:alphaOff val="0"/>
                <a:shade val="48000"/>
                <a:satMod val="180000"/>
                <a:lumMod val="94000"/>
              </a:schemeClr>
            </a:gs>
            <a:gs pos="100000">
              <a:schemeClr val="accent5">
                <a:hueOff val="7413227"/>
                <a:satOff val="-27523"/>
                <a:lumOff val="4510"/>
                <a:alphaOff val="0"/>
                <a:shade val="48000"/>
                <a:satMod val="180000"/>
                <a:lumMod val="94000"/>
              </a:schemeClr>
            </a:gs>
          </a:gsLst>
          <a:lin ang="4140000" scaled="1"/>
        </a:gradFill>
        <a:ln w="12700" cap="flat" cmpd="sng" algn="ctr">
          <a:solidFill>
            <a:schemeClr val="accent5">
              <a:hueOff val="7413227"/>
              <a:satOff val="-27523"/>
              <a:lumOff val="451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2761624-F224-40AF-BB25-447CE5A9F1BF}">
      <dsp:nvSpPr>
        <dsp:cNvPr id="0" name=""/>
        <dsp:cNvSpPr/>
      </dsp:nvSpPr>
      <dsp:spPr>
        <a:xfrm>
          <a:off x="3124205" y="2436119"/>
          <a:ext cx="2313670" cy="1871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Periodically the evaluative pro-</a:t>
          </a:r>
          <a:r>
            <a:rPr lang="en-US" sz="2400" b="1" kern="1200" dirty="0" err="1" smtClean="0">
              <a:latin typeface="Calibri" pitchFamily="34" charset="0"/>
              <a:cs typeface="Calibri" pitchFamily="34" charset="0"/>
            </a:rPr>
            <a:t>cess</a:t>
          </a:r>
          <a:r>
            <a:rPr lang="en-US" sz="2400" b="1" kern="1200" dirty="0" smtClean="0">
              <a:latin typeface="Calibri" pitchFamily="34" charset="0"/>
              <a:cs typeface="Calibri" pitchFamily="34" charset="0"/>
            </a:rPr>
            <a:t> </a:t>
          </a:r>
          <a:r>
            <a:rPr lang="en-US" sz="2400" b="1" kern="1200" dirty="0" smtClean="0">
              <a:solidFill>
                <a:srgbClr val="FFFF00"/>
              </a:solidFill>
              <a:latin typeface="Calibri" pitchFamily="34" charset="0"/>
              <a:cs typeface="Calibri" pitchFamily="34" charset="0"/>
            </a:rPr>
            <a:t>culminates</a:t>
          </a:r>
          <a:r>
            <a:rPr lang="en-US" sz="2400" b="1" kern="1200" dirty="0" smtClean="0">
              <a:latin typeface="Calibri" pitchFamily="34" charset="0"/>
              <a:cs typeface="Calibri" pitchFamily="34" charset="0"/>
            </a:rPr>
            <a:t> in a </a:t>
          </a:r>
          <a:r>
            <a:rPr lang="en-US" sz="2400" b="1" i="1" kern="1200" dirty="0" smtClean="0">
              <a:latin typeface="Calibri" pitchFamily="34" charset="0"/>
              <a:cs typeface="Calibri" pitchFamily="34" charset="0"/>
            </a:rPr>
            <a:t>Self-Study</a:t>
          </a:r>
          <a:r>
            <a:rPr lang="en-US" sz="2400" b="1" kern="1200" dirty="0" smtClean="0">
              <a:latin typeface="Calibri" pitchFamily="34" charset="0"/>
              <a:cs typeface="Calibri" pitchFamily="34" charset="0"/>
            </a:rPr>
            <a:t> and an institu-tional visit by an external peer evaluation team</a:t>
          </a:r>
          <a:endParaRPr lang="en-US" sz="2400" b="1" kern="1200" dirty="0">
            <a:latin typeface="Calibri" pitchFamily="34" charset="0"/>
            <a:cs typeface="Calibri" pitchFamily="34" charset="0"/>
          </a:endParaRPr>
        </a:p>
      </dsp:txBody>
      <dsp:txXfrm>
        <a:off x="3124205" y="2436119"/>
        <a:ext cx="2313670" cy="1871519"/>
      </dsp:txXfrm>
    </dsp:sp>
    <dsp:sp modelId="{079C4B47-9510-4E78-9462-19414E934198}">
      <dsp:nvSpPr>
        <dsp:cNvPr id="0" name=""/>
        <dsp:cNvSpPr/>
      </dsp:nvSpPr>
      <dsp:spPr>
        <a:xfrm>
          <a:off x="5007172" y="1387505"/>
          <a:ext cx="440079" cy="440079"/>
        </a:xfrm>
        <a:prstGeom prst="triangle">
          <a:avLst>
            <a:gd name="adj" fmla="val 100000"/>
          </a:avLst>
        </a:prstGeom>
        <a:gradFill rotWithShape="0">
          <a:gsLst>
            <a:gs pos="0">
              <a:schemeClr val="accent5">
                <a:hueOff val="11119840"/>
                <a:satOff val="-41285"/>
                <a:lumOff val="6765"/>
                <a:alphaOff val="0"/>
              </a:schemeClr>
            </a:gs>
            <a:gs pos="100000">
              <a:schemeClr val="accent5">
                <a:hueOff val="11119840"/>
                <a:satOff val="-41285"/>
                <a:lumOff val="6765"/>
                <a:alphaOff val="0"/>
                <a:shade val="48000"/>
                <a:satMod val="180000"/>
                <a:lumMod val="94000"/>
              </a:schemeClr>
            </a:gs>
            <a:gs pos="100000">
              <a:schemeClr val="accent5">
                <a:hueOff val="11119840"/>
                <a:satOff val="-41285"/>
                <a:lumOff val="6765"/>
                <a:alphaOff val="0"/>
                <a:shade val="48000"/>
                <a:satMod val="180000"/>
                <a:lumMod val="94000"/>
              </a:schemeClr>
            </a:gs>
          </a:gsLst>
          <a:lin ang="4140000" scaled="1"/>
        </a:gradFill>
        <a:ln w="12700" cap="flat" cmpd="sng" algn="ctr">
          <a:solidFill>
            <a:schemeClr val="accent5">
              <a:hueOff val="11119840"/>
              <a:satOff val="-41285"/>
              <a:lumOff val="6765"/>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34D34FB-CD80-490B-93F4-0774CD6167DE}">
      <dsp:nvSpPr>
        <dsp:cNvPr id="0" name=""/>
        <dsp:cNvSpPr/>
      </dsp:nvSpPr>
      <dsp:spPr>
        <a:xfrm rot="5400000">
          <a:off x="6229341" y="871151"/>
          <a:ext cx="1552621" cy="2583527"/>
        </a:xfrm>
        <a:prstGeom prst="corner">
          <a:avLst>
            <a:gd name="adj1" fmla="val 16120"/>
            <a:gd name="adj2" fmla="val 16110"/>
          </a:avLst>
        </a:prstGeom>
        <a:gradFill rotWithShape="0">
          <a:gsLst>
            <a:gs pos="0">
              <a:schemeClr val="accent5">
                <a:hueOff val="14826454"/>
                <a:satOff val="-55047"/>
                <a:lumOff val="9020"/>
                <a:alphaOff val="0"/>
              </a:schemeClr>
            </a:gs>
            <a:gs pos="100000">
              <a:schemeClr val="accent5">
                <a:hueOff val="14826454"/>
                <a:satOff val="-55047"/>
                <a:lumOff val="9020"/>
                <a:alphaOff val="0"/>
                <a:shade val="48000"/>
                <a:satMod val="180000"/>
                <a:lumMod val="94000"/>
              </a:schemeClr>
            </a:gs>
            <a:gs pos="100000">
              <a:schemeClr val="accent5">
                <a:hueOff val="14826454"/>
                <a:satOff val="-55047"/>
                <a:lumOff val="9020"/>
                <a:alphaOff val="0"/>
                <a:shade val="48000"/>
                <a:satMod val="180000"/>
                <a:lumMod val="94000"/>
              </a:schemeClr>
            </a:gs>
          </a:gsLst>
          <a:lin ang="4140000" scaled="1"/>
        </a:gradFill>
        <a:ln w="12700" cap="flat" cmpd="sng" algn="ctr">
          <a:solidFill>
            <a:schemeClr val="accent5">
              <a:hueOff val="14826454"/>
              <a:satOff val="-55047"/>
              <a:lumOff val="9020"/>
              <a:alphaOff val="0"/>
            </a:schemeClr>
          </a:solidFill>
          <a:prstDash val="solid"/>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BF5E7E3D-8637-4EC4-8976-2430278CEC08}">
      <dsp:nvSpPr>
        <dsp:cNvPr id="0" name=""/>
        <dsp:cNvSpPr/>
      </dsp:nvSpPr>
      <dsp:spPr>
        <a:xfrm>
          <a:off x="5970170" y="1643069"/>
          <a:ext cx="2332423" cy="2044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b="1" kern="1200" dirty="0" smtClean="0">
              <a:latin typeface="Calibri" pitchFamily="34" charset="0"/>
              <a:cs typeface="Calibri" pitchFamily="34" charset="0"/>
            </a:rPr>
            <a:t>The successful fulfillment of the accreditation requirements </a:t>
          </a:r>
          <a:r>
            <a:rPr lang="en-US" sz="2400" b="1" kern="1200" dirty="0" smtClean="0">
              <a:solidFill>
                <a:srgbClr val="FFFF00"/>
              </a:solidFill>
              <a:latin typeface="Calibri" pitchFamily="34" charset="0"/>
              <a:cs typeface="Calibri" pitchFamily="34" charset="0"/>
            </a:rPr>
            <a:t>results</a:t>
          </a:r>
          <a:r>
            <a:rPr lang="en-US" sz="2400" b="1" kern="1200" dirty="0" smtClean="0">
              <a:latin typeface="Calibri" pitchFamily="34" charset="0"/>
              <a:cs typeface="Calibri" pitchFamily="34" charset="0"/>
            </a:rPr>
            <a:t> in initial or extended accreditation</a:t>
          </a:r>
          <a:endParaRPr lang="en-US" sz="2400" b="1" kern="1200" dirty="0">
            <a:latin typeface="Calibri" pitchFamily="34" charset="0"/>
            <a:cs typeface="Calibri" pitchFamily="34" charset="0"/>
          </a:endParaRPr>
        </a:p>
      </dsp:txBody>
      <dsp:txXfrm>
        <a:off x="5970170" y="1643069"/>
        <a:ext cx="2332423" cy="2044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55B82-DABA-48E4-8C31-6B2D6F186438}">
      <dsp:nvSpPr>
        <dsp:cNvPr id="0" name=""/>
        <dsp:cNvSpPr/>
      </dsp:nvSpPr>
      <dsp:spPr>
        <a:xfrm>
          <a:off x="0" y="1679"/>
          <a:ext cx="8534400" cy="1160640"/>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assess that the various aspects of the institution and its programs align with Adventist identity and mission.</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56658" y="58337"/>
        <a:ext cx="8421084" cy="1047324"/>
      </dsp:txXfrm>
    </dsp:sp>
    <dsp:sp modelId="{D429281E-F1A8-431E-B21B-B9428A7DE8AC}">
      <dsp:nvSpPr>
        <dsp:cNvPr id="0" name=""/>
        <dsp:cNvSpPr/>
      </dsp:nvSpPr>
      <dsp:spPr>
        <a:xfrm>
          <a:off x="0" y="1340879"/>
          <a:ext cx="8534400" cy="1160640"/>
        </a:xfrm>
        <a:prstGeom prst="roundRect">
          <a:avLst/>
        </a:prstGeom>
        <a:gradFill rotWithShape="0">
          <a:gsLst>
            <a:gs pos="0">
              <a:schemeClr val="accent2">
                <a:hueOff val="-3371849"/>
                <a:satOff val="5453"/>
                <a:lumOff val="5359"/>
                <a:alphaOff val="0"/>
              </a:schemeClr>
            </a:gs>
            <a:gs pos="100000">
              <a:schemeClr val="accent2">
                <a:hueOff val="-3371849"/>
                <a:satOff val="5453"/>
                <a:lumOff val="5359"/>
                <a:alphaOff val="0"/>
                <a:shade val="48000"/>
                <a:satMod val="180000"/>
                <a:lumMod val="94000"/>
              </a:schemeClr>
            </a:gs>
            <a:gs pos="100000">
              <a:schemeClr val="accent2">
                <a:hueOff val="-3371849"/>
                <a:satOff val="5453"/>
                <a:lumOff val="5359"/>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verify that the institution possesses the resources, processes, and services sufficient to accomplish its goals.</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56658" y="1397537"/>
        <a:ext cx="8421084" cy="1047324"/>
      </dsp:txXfrm>
    </dsp:sp>
    <dsp:sp modelId="{B9677CC1-DDA5-4789-998D-8AC7737D9F17}">
      <dsp:nvSpPr>
        <dsp:cNvPr id="0" name=""/>
        <dsp:cNvSpPr/>
      </dsp:nvSpPr>
      <dsp:spPr>
        <a:xfrm>
          <a:off x="0" y="2680079"/>
          <a:ext cx="8534400" cy="1160640"/>
        </a:xfrm>
        <a:prstGeom prst="roundRect">
          <a:avLst/>
        </a:prstGeom>
        <a:gradFill rotWithShape="0">
          <a:gsLst>
            <a:gs pos="0">
              <a:schemeClr val="accent2">
                <a:hueOff val="-6743698"/>
                <a:satOff val="10905"/>
                <a:lumOff val="10719"/>
                <a:alphaOff val="0"/>
              </a:schemeClr>
            </a:gs>
            <a:gs pos="100000">
              <a:schemeClr val="accent2">
                <a:hueOff val="-6743698"/>
                <a:satOff val="10905"/>
                <a:lumOff val="10719"/>
                <a:alphaOff val="0"/>
                <a:shade val="48000"/>
                <a:satMod val="180000"/>
                <a:lumMod val="94000"/>
              </a:schemeClr>
            </a:gs>
            <a:gs pos="100000">
              <a:schemeClr val="accent2">
                <a:hueOff val="-6743698"/>
                <a:satOff val="10905"/>
                <a:lumOff val="10719"/>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determine if the degree programs offered are comparable in content and quality to those of similar institutions.</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56658" y="2736737"/>
        <a:ext cx="8421084" cy="1047324"/>
      </dsp:txXfrm>
    </dsp:sp>
    <dsp:sp modelId="{00DD875F-1FC2-41A5-BFBE-FE8FC888C3A0}">
      <dsp:nvSpPr>
        <dsp:cNvPr id="0" name=""/>
        <dsp:cNvSpPr/>
      </dsp:nvSpPr>
      <dsp:spPr>
        <a:xfrm>
          <a:off x="0" y="4019280"/>
          <a:ext cx="8534400" cy="1160640"/>
        </a:xfrm>
        <a:prstGeom prst="roundRect">
          <a:avLst/>
        </a:prstGeom>
        <a:gradFill rotWithShape="0">
          <a:gsLst>
            <a:gs pos="0">
              <a:schemeClr val="accent2">
                <a:hueOff val="-10115547"/>
                <a:satOff val="16358"/>
                <a:lumOff val="16078"/>
                <a:alphaOff val="0"/>
              </a:schemeClr>
            </a:gs>
            <a:gs pos="100000">
              <a:schemeClr val="accent2">
                <a:hueOff val="-10115547"/>
                <a:satOff val="16358"/>
                <a:lumOff val="16078"/>
                <a:alphaOff val="0"/>
                <a:shade val="48000"/>
                <a:satMod val="180000"/>
                <a:lumMod val="94000"/>
              </a:schemeClr>
            </a:gs>
            <a:gs pos="100000">
              <a:schemeClr val="accent2">
                <a:hueOff val="-10115547"/>
                <a:satOff val="16358"/>
                <a:lumOff val="16078"/>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b="1" kern="1200" dirty="0" smtClean="0">
              <a:effectLst>
                <a:outerShdw blurRad="76200" dist="63500" dir="2700000" algn="tl" rotWithShape="0">
                  <a:prstClr val="black">
                    <a:alpha val="60000"/>
                  </a:prstClr>
                </a:outerShdw>
              </a:effectLst>
              <a:latin typeface="Calibri" pitchFamily="34" charset="0"/>
              <a:cs typeface="Calibri" pitchFamily="34" charset="0"/>
            </a:rPr>
            <a:t>To provide guidance on ways in which the institution may strengthen its operation and better achieve its mission.</a:t>
          </a:r>
          <a:endParaRPr lang="en-US" sz="2500" b="1" kern="1200" dirty="0">
            <a:effectLst>
              <a:outerShdw blurRad="76200" dist="63500" dir="2700000" algn="tl" rotWithShape="0">
                <a:prstClr val="black">
                  <a:alpha val="60000"/>
                </a:prstClr>
              </a:outerShdw>
            </a:effectLst>
            <a:latin typeface="Calibri" pitchFamily="34" charset="0"/>
            <a:cs typeface="Calibri" pitchFamily="34" charset="0"/>
          </a:endParaRPr>
        </a:p>
      </dsp:txBody>
      <dsp:txXfrm>
        <a:off x="56658" y="4075938"/>
        <a:ext cx="8421084" cy="10473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02ED6-E378-4397-939D-251875966EC6}">
      <dsp:nvSpPr>
        <dsp:cNvPr id="0" name=""/>
        <dsp:cNvSpPr/>
      </dsp:nvSpPr>
      <dsp:spPr>
        <a:xfrm>
          <a:off x="0" y="460379"/>
          <a:ext cx="8000977" cy="680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084F50A4-A871-4133-8582-1CD074164B9B}">
      <dsp:nvSpPr>
        <dsp:cNvPr id="0" name=""/>
        <dsp:cNvSpPr/>
      </dsp:nvSpPr>
      <dsp:spPr>
        <a:xfrm>
          <a:off x="415290" y="61859"/>
          <a:ext cx="6309359" cy="797040"/>
        </a:xfrm>
        <a:prstGeom prst="roundRect">
          <a:avLst/>
        </a:prstGeom>
        <a:gradFill rotWithShape="0">
          <a:gsLst>
            <a:gs pos="0">
              <a:schemeClr val="accent5">
                <a:hueOff val="0"/>
                <a:satOff val="0"/>
                <a:lumOff val="0"/>
                <a:alphaOff val="0"/>
              </a:schemeClr>
            </a:gs>
            <a:gs pos="100000">
              <a:schemeClr val="accent5">
                <a:hueOff val="0"/>
                <a:satOff val="0"/>
                <a:lumOff val="0"/>
                <a:alphaOff val="0"/>
                <a:shade val="48000"/>
                <a:satMod val="180000"/>
                <a:lumMod val="94000"/>
              </a:schemeClr>
            </a:gs>
            <a:gs pos="100000">
              <a:schemeClr val="accent5">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Regular</a:t>
          </a:r>
          <a:endParaRPr lang="en-US" sz="6000" b="1" kern="1200" dirty="0">
            <a:effectLst>
              <a:innerShdw blurRad="63500" dist="50800" dir="13500000">
                <a:prstClr val="black">
                  <a:alpha val="50000"/>
                </a:prstClr>
              </a:innerShdw>
            </a:effectLst>
          </a:endParaRPr>
        </a:p>
      </dsp:txBody>
      <dsp:txXfrm>
        <a:off x="454198" y="100767"/>
        <a:ext cx="6231543" cy="719224"/>
      </dsp:txXfrm>
    </dsp:sp>
    <dsp:sp modelId="{16444F1E-4B34-4AA1-B754-53848C558B76}">
      <dsp:nvSpPr>
        <dsp:cNvPr id="0" name=""/>
        <dsp:cNvSpPr/>
      </dsp:nvSpPr>
      <dsp:spPr>
        <a:xfrm>
          <a:off x="0" y="1685099"/>
          <a:ext cx="8000977" cy="680400"/>
        </a:xfrm>
        <a:prstGeom prst="rect">
          <a:avLst/>
        </a:prstGeom>
        <a:solidFill>
          <a:schemeClr val="lt1">
            <a:alpha val="90000"/>
            <a:hueOff val="0"/>
            <a:satOff val="0"/>
            <a:lumOff val="0"/>
            <a:alphaOff val="0"/>
          </a:schemeClr>
        </a:solidFill>
        <a:ln w="12700" cap="flat" cmpd="sng" algn="ctr">
          <a:solidFill>
            <a:schemeClr val="accent5">
              <a:hueOff val="4942151"/>
              <a:satOff val="-18349"/>
              <a:lumOff val="3007"/>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344CE2BE-2927-4A6F-84BB-955E3EDE7E80}">
      <dsp:nvSpPr>
        <dsp:cNvPr id="0" name=""/>
        <dsp:cNvSpPr/>
      </dsp:nvSpPr>
      <dsp:spPr>
        <a:xfrm>
          <a:off x="415290" y="1286579"/>
          <a:ext cx="6309359" cy="797040"/>
        </a:xfrm>
        <a:prstGeom prst="roundRect">
          <a:avLst/>
        </a:prstGeom>
        <a:gradFill rotWithShape="0">
          <a:gsLst>
            <a:gs pos="0">
              <a:schemeClr val="accent5">
                <a:hueOff val="4942151"/>
                <a:satOff val="-18349"/>
                <a:lumOff val="3007"/>
                <a:alphaOff val="0"/>
              </a:schemeClr>
            </a:gs>
            <a:gs pos="100000">
              <a:schemeClr val="accent5">
                <a:hueOff val="4942151"/>
                <a:satOff val="-18349"/>
                <a:lumOff val="3007"/>
                <a:alphaOff val="0"/>
                <a:shade val="48000"/>
                <a:satMod val="180000"/>
                <a:lumMod val="94000"/>
              </a:schemeClr>
            </a:gs>
            <a:gs pos="100000">
              <a:schemeClr val="accent5">
                <a:hueOff val="4942151"/>
                <a:satOff val="-18349"/>
                <a:lumOff val="3007"/>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Interim</a:t>
          </a:r>
          <a:endParaRPr lang="en-US" sz="6000" b="1" kern="1200" dirty="0">
            <a:effectLst>
              <a:innerShdw blurRad="63500" dist="50800" dir="13500000">
                <a:prstClr val="black">
                  <a:alpha val="50000"/>
                </a:prstClr>
              </a:innerShdw>
            </a:effectLst>
          </a:endParaRPr>
        </a:p>
      </dsp:txBody>
      <dsp:txXfrm>
        <a:off x="454198" y="1325487"/>
        <a:ext cx="6231543" cy="719224"/>
      </dsp:txXfrm>
    </dsp:sp>
    <dsp:sp modelId="{46496198-38E2-46CA-BC4C-A339CAE22F13}">
      <dsp:nvSpPr>
        <dsp:cNvPr id="0" name=""/>
        <dsp:cNvSpPr/>
      </dsp:nvSpPr>
      <dsp:spPr>
        <a:xfrm>
          <a:off x="0" y="2909820"/>
          <a:ext cx="8305800" cy="680400"/>
        </a:xfrm>
        <a:prstGeom prst="rect">
          <a:avLst/>
        </a:prstGeom>
        <a:solidFill>
          <a:schemeClr val="lt1">
            <a:alpha val="90000"/>
            <a:hueOff val="0"/>
            <a:satOff val="0"/>
            <a:lumOff val="0"/>
            <a:alphaOff val="0"/>
          </a:schemeClr>
        </a:solidFill>
        <a:ln w="12700" cap="flat" cmpd="sng" algn="ctr">
          <a:solidFill>
            <a:schemeClr val="accent5">
              <a:hueOff val="9884302"/>
              <a:satOff val="-36698"/>
              <a:lumOff val="6013"/>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8888F518-24CD-44E4-9E65-0D66DEC565C5}">
      <dsp:nvSpPr>
        <dsp:cNvPr id="0" name=""/>
        <dsp:cNvSpPr/>
      </dsp:nvSpPr>
      <dsp:spPr>
        <a:xfrm>
          <a:off x="415290" y="2511299"/>
          <a:ext cx="6309359" cy="797040"/>
        </a:xfrm>
        <a:prstGeom prst="roundRect">
          <a:avLst/>
        </a:prstGeom>
        <a:gradFill rotWithShape="0">
          <a:gsLst>
            <a:gs pos="0">
              <a:schemeClr val="accent5">
                <a:hueOff val="9884302"/>
                <a:satOff val="-36698"/>
                <a:lumOff val="6013"/>
                <a:alphaOff val="0"/>
              </a:schemeClr>
            </a:gs>
            <a:gs pos="100000">
              <a:schemeClr val="accent5">
                <a:hueOff val="9884302"/>
                <a:satOff val="-36698"/>
                <a:lumOff val="6013"/>
                <a:alphaOff val="0"/>
                <a:shade val="48000"/>
                <a:satMod val="180000"/>
                <a:lumMod val="94000"/>
              </a:schemeClr>
            </a:gs>
            <a:gs pos="100000">
              <a:schemeClr val="accent5">
                <a:hueOff val="9884302"/>
                <a:satOff val="-36698"/>
                <a:lumOff val="6013"/>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Administrative</a:t>
          </a:r>
          <a:endParaRPr lang="en-US" sz="6000" b="1" kern="1200" dirty="0">
            <a:effectLst>
              <a:innerShdw blurRad="63500" dist="50800" dir="13500000">
                <a:prstClr val="black">
                  <a:alpha val="50000"/>
                </a:prstClr>
              </a:innerShdw>
            </a:effectLst>
          </a:endParaRPr>
        </a:p>
      </dsp:txBody>
      <dsp:txXfrm>
        <a:off x="454198" y="2550207"/>
        <a:ext cx="6231543" cy="719224"/>
      </dsp:txXfrm>
    </dsp:sp>
    <dsp:sp modelId="{C2D76399-0393-4977-BD01-6B6BD24836B5}">
      <dsp:nvSpPr>
        <dsp:cNvPr id="0" name=""/>
        <dsp:cNvSpPr/>
      </dsp:nvSpPr>
      <dsp:spPr>
        <a:xfrm>
          <a:off x="0" y="4134540"/>
          <a:ext cx="8000977" cy="680400"/>
        </a:xfrm>
        <a:prstGeom prst="rect">
          <a:avLst/>
        </a:prstGeom>
        <a:solidFill>
          <a:schemeClr val="lt1">
            <a:alpha val="90000"/>
            <a:hueOff val="0"/>
            <a:satOff val="0"/>
            <a:lumOff val="0"/>
            <a:alphaOff val="0"/>
          </a:schemeClr>
        </a:solidFill>
        <a:ln w="12700" cap="flat" cmpd="sng" algn="ctr">
          <a:solidFill>
            <a:schemeClr val="accent5">
              <a:hueOff val="14826454"/>
              <a:satOff val="-55047"/>
              <a:lumOff val="9020"/>
              <a:alphaOff val="0"/>
            </a:schemeClr>
          </a:solidFill>
          <a:prstDash val="solid"/>
        </a:ln>
        <a:effectLst>
          <a:outerShdw blurRad="76200" dist="38100" dir="5400000" rotWithShape="0">
            <a:srgbClr val="000000">
              <a:alpha val="60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A487E0B-FBB7-4FA0-80A1-3A1D0B60A7EF}">
      <dsp:nvSpPr>
        <dsp:cNvPr id="0" name=""/>
        <dsp:cNvSpPr/>
      </dsp:nvSpPr>
      <dsp:spPr>
        <a:xfrm>
          <a:off x="415290" y="3736020"/>
          <a:ext cx="6309359" cy="797040"/>
        </a:xfrm>
        <a:prstGeom prst="roundRect">
          <a:avLst/>
        </a:prstGeom>
        <a:gradFill rotWithShape="0">
          <a:gsLst>
            <a:gs pos="0">
              <a:schemeClr val="accent5">
                <a:hueOff val="14826454"/>
                <a:satOff val="-55047"/>
                <a:lumOff val="9020"/>
                <a:alphaOff val="0"/>
              </a:schemeClr>
            </a:gs>
            <a:gs pos="100000">
              <a:schemeClr val="accent5">
                <a:hueOff val="14826454"/>
                <a:satOff val="-55047"/>
                <a:lumOff val="9020"/>
                <a:alphaOff val="0"/>
                <a:shade val="48000"/>
                <a:satMod val="180000"/>
                <a:lumMod val="94000"/>
              </a:schemeClr>
            </a:gs>
            <a:gs pos="100000">
              <a:schemeClr val="accent5">
                <a:hueOff val="14826454"/>
                <a:satOff val="-55047"/>
                <a:lumOff val="902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9758" tIns="0" rIns="219758" bIns="0" numCol="1" spcCol="1270" anchor="ctr" anchorCtr="0">
          <a:noAutofit/>
        </a:bodyPr>
        <a:lstStyle/>
        <a:p>
          <a:pPr lvl="0" algn="ctr" defTabSz="2667000">
            <a:lnSpc>
              <a:spcPct val="90000"/>
            </a:lnSpc>
            <a:spcBef>
              <a:spcPct val="0"/>
            </a:spcBef>
            <a:spcAft>
              <a:spcPct val="35000"/>
            </a:spcAft>
          </a:pPr>
          <a:r>
            <a:rPr lang="en-US" sz="6000" b="1" kern="1200" dirty="0" smtClean="0">
              <a:effectLst>
                <a:innerShdw blurRad="63500" dist="50800" dir="13500000">
                  <a:prstClr val="black">
                    <a:alpha val="50000"/>
                  </a:prstClr>
                </a:innerShdw>
              </a:effectLst>
            </a:rPr>
            <a:t>Focused</a:t>
          </a:r>
        </a:p>
      </dsp:txBody>
      <dsp:txXfrm>
        <a:off x="454198" y="3774928"/>
        <a:ext cx="6231543" cy="7192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3220896" y="-694945"/>
          <a:ext cx="3901440" cy="626669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18110" tIns="59055" rIns="118110" bIns="59055" numCol="1" spcCol="1270" anchor="ctr" anchorCtr="0">
          <a:noAutofit/>
        </a:bodyPr>
        <a:lstStyle/>
        <a:p>
          <a:pPr marL="285750" lvl="1" indent="-285750" algn="l" defTabSz="1377950">
            <a:lnSpc>
              <a:spcPct val="90000"/>
            </a:lnSpc>
            <a:spcBef>
              <a:spcPct val="0"/>
            </a:spcBef>
            <a:spcAft>
              <a:spcPct val="15000"/>
            </a:spcAft>
            <a:buChar char="••"/>
          </a:pPr>
          <a:r>
            <a:rPr lang="en-US" sz="3100" b="1" kern="1200" dirty="0" smtClean="0">
              <a:latin typeface="Calibri" pitchFamily="34" charset="0"/>
              <a:cs typeface="Calibri" pitchFamily="34" charset="0"/>
            </a:rPr>
            <a:t>Most institutions are accredited under the terms of Form A, which combines a strong focus on issues of institutional quality in general, with the specific mission focus expected of Seventh-day Adventist institutions. </a:t>
          </a:r>
          <a:endParaRPr lang="en-US" sz="3100" b="1" kern="1200" dirty="0">
            <a:latin typeface="Calibri" pitchFamily="34" charset="0"/>
            <a:cs typeface="Calibri" pitchFamily="34" charset="0"/>
          </a:endParaRPr>
        </a:p>
      </dsp:txBody>
      <dsp:txXfrm rot="-5400000">
        <a:off x="2038272" y="678132"/>
        <a:ext cx="6076237" cy="3520534"/>
      </dsp:txXfrm>
    </dsp:sp>
    <dsp:sp modelId="{5311FB1E-36C5-478F-8E36-D6D32E68D42E}">
      <dsp:nvSpPr>
        <dsp:cNvPr id="0" name=""/>
        <dsp:cNvSpPr/>
      </dsp:nvSpPr>
      <dsp:spPr>
        <a:xfrm>
          <a:off x="838" y="0"/>
          <a:ext cx="2037433" cy="4876800"/>
        </a:xfrm>
        <a:prstGeom prst="roundRect">
          <a:avLst/>
        </a:prstGeom>
        <a:solidFill>
          <a:schemeClr val="accent2"/>
        </a:soli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8120" tIns="99060" rIns="198120" bIns="99060" numCol="1" spcCol="1270" anchor="ctr" anchorCtr="0">
          <a:noAutofit/>
        </a:bodyPr>
        <a:lstStyle/>
        <a:p>
          <a:pPr lvl="0" algn="ctr" defTabSz="2311400">
            <a:lnSpc>
              <a:spcPct val="90000"/>
            </a:lnSpc>
            <a:spcBef>
              <a:spcPct val="0"/>
            </a:spcBef>
            <a:spcAft>
              <a:spcPct val="35000"/>
            </a:spcAft>
          </a:pPr>
          <a:r>
            <a:rPr lang="en-US" sz="5200" b="1" kern="1200" dirty="0" smtClean="0">
              <a:effectLst>
                <a:outerShdw blurRad="50800" dist="38100" dir="2700000" algn="tl" rotWithShape="0">
                  <a:prstClr val="black">
                    <a:alpha val="40000"/>
                  </a:prstClr>
                </a:outerShdw>
              </a:effectLst>
              <a:latin typeface="Calibri" panose="020F0502020204030204" pitchFamily="34" charset="0"/>
            </a:rPr>
            <a:t>Form A</a:t>
          </a:r>
          <a:endParaRPr lang="en-US" sz="5200" b="1" kern="1200" dirty="0">
            <a:effectLst>
              <a:outerShdw blurRad="50800" dist="38100" dir="2700000" algn="tl" rotWithShape="0">
                <a:prstClr val="black">
                  <a:alpha val="40000"/>
                </a:prstClr>
              </a:outerShdw>
            </a:effectLst>
            <a:latin typeface="Calibri" panose="020F0502020204030204" pitchFamily="34" charset="0"/>
          </a:endParaRPr>
        </a:p>
      </dsp:txBody>
      <dsp:txXfrm>
        <a:off x="100297" y="99459"/>
        <a:ext cx="1838515" cy="4677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907" y="-1953195"/>
          <a:ext cx="1903094" cy="6266690"/>
        </a:xfrm>
        <a:prstGeom prst="round2SameRect">
          <a:avLst/>
        </a:prstGeom>
        <a:solidFill>
          <a:schemeClr val="accent1">
            <a:alpha val="90000"/>
          </a:schemeClr>
        </a:solidFill>
        <a:ln w="12700" cap="flat" cmpd="sng" algn="ctr">
          <a:solidFill>
            <a:schemeClr val="accent1">
              <a:alpha val="9000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smtClean="0">
              <a:solidFill>
                <a:schemeClr val="bg1"/>
              </a:solidFill>
              <a:latin typeface="Calibri" pitchFamily="34" charset="0"/>
              <a:cs typeface="Calibri" pitchFamily="34" charset="0"/>
            </a:rPr>
            <a:t>A clear sense of mission and identity, encapsulated in statements of mission,</a:t>
          </a:r>
          <a:r>
            <a:rPr lang="en-US" sz="2500" b="1" kern="1200" dirty="0" smtClean="0">
              <a:latin typeface="Calibri" pitchFamily="34" charset="0"/>
              <a:cs typeface="Calibri" pitchFamily="34" charset="0"/>
            </a:rPr>
            <a:t> philosophy, objectives and ethics, and evidenced in the total life of the institution. </a:t>
          </a:r>
          <a:endParaRPr lang="en-US" sz="2500" b="1" kern="1200" dirty="0">
            <a:latin typeface="Calibri" pitchFamily="34" charset="0"/>
            <a:cs typeface="Calibri" pitchFamily="34" charset="0"/>
          </a:endParaRPr>
        </a:p>
      </dsp:txBody>
      <dsp:txXfrm rot="-5400000">
        <a:off x="2039110" y="321503"/>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[ 1 ]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latin typeface="Calibri" panose="020F0502020204030204" pitchFamily="34" charset="0"/>
            </a:rPr>
            <a:t>History, Philosophy, Mission and Objectives</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b="1" kern="1200" dirty="0" smtClean="0">
              <a:solidFill>
                <a:schemeClr val="bg1"/>
              </a:solidFill>
              <a:latin typeface="Calibri" pitchFamily="34" charset="0"/>
              <a:cs typeface="Calibri" pitchFamily="34" charset="0"/>
            </a:rPr>
            <a:t>A strong and vibrant spiritual life program, encapsulated in a spiritual master plan</a:t>
          </a:r>
          <a:r>
            <a:rPr lang="en-US" sz="2500" b="1" kern="1200" dirty="0" smtClean="0">
              <a:latin typeface="Calibri" pitchFamily="34" charset="0"/>
              <a:cs typeface="Calibri" pitchFamily="34" charset="0"/>
            </a:rPr>
            <a:t>, that widely involves and impacts on both the institution and communities beyond. </a:t>
          </a:r>
          <a:endParaRPr lang="en-US" sz="25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[ 2 ]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Spiritual Develop-</a:t>
          </a:r>
          <a:r>
            <a:rPr lang="en-US" sz="2500" b="1" kern="1200" dirty="0" err="1" smtClean="0">
              <a:solidFill>
                <a:schemeClr val="accent1"/>
              </a:solidFill>
              <a:effectLst/>
              <a:latin typeface="Calibri" panose="020F0502020204030204" pitchFamily="34" charset="0"/>
            </a:rPr>
            <a:t>ment</a:t>
          </a:r>
          <a:r>
            <a:rPr lang="en-US" sz="2500" b="1" kern="1200" dirty="0" smtClean="0">
              <a:solidFill>
                <a:schemeClr val="accent1"/>
              </a:solidFill>
              <a:effectLst/>
              <a:latin typeface="Calibri" panose="020F0502020204030204" pitchFamily="34" charset="0"/>
            </a:rPr>
            <a:t>, Service and Witnessin</a:t>
          </a:r>
          <a:r>
            <a:rPr lang="en-US" sz="2500" b="1" kern="1200" dirty="0" smtClean="0">
              <a:effectLst/>
              <a:latin typeface="Calibri" panose="020F0502020204030204" pitchFamily="34" charset="0"/>
            </a:rPr>
            <a:t>g</a:t>
          </a:r>
          <a:endParaRPr lang="en-US" sz="2500" b="1" kern="1200" dirty="0">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1">
            <a:alpha val="90000"/>
          </a:schemeClr>
        </a:solidFill>
        <a:ln w="12700" cap="flat" cmpd="sng" algn="ctr">
          <a:solidFill>
            <a:schemeClr val="tx1">
              <a:alpha val="9000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chemeClr val="bg1"/>
              </a:solidFill>
              <a:latin typeface="Calibri" pitchFamily="34" charset="0"/>
              <a:cs typeface="Calibri" pitchFamily="34" charset="0"/>
            </a:rPr>
            <a:t>Governance structure and administrative leadership that provide strong mission-driven direction to the institution</a:t>
          </a:r>
          <a:r>
            <a:rPr lang="en-US" sz="1900" b="1" kern="1200" dirty="0" smtClean="0">
              <a:latin typeface="Calibri" pitchFamily="34" charset="0"/>
              <a:cs typeface="Calibri" pitchFamily="34" charset="0"/>
            </a:rPr>
            <a:t>, ensure that the institution’s educational objectives can be met, and nurture a campus environment characterized by good communication, inclusive decision-making and strong quality management processes. </a:t>
          </a:r>
          <a:endParaRPr lang="en-US" sz="19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solidFill>
              <a:latin typeface="Calibri" panose="020F0502020204030204" pitchFamily="34" charset="0"/>
            </a:rPr>
            <a:t>[ 3 ]</a:t>
          </a:r>
          <a:br>
            <a:rPr lang="en-US" sz="2400" b="1" kern="1200" dirty="0" smtClean="0">
              <a:solidFill>
                <a:schemeClr val="accent1"/>
              </a:solidFill>
              <a:latin typeface="Calibri" panose="020F0502020204030204" pitchFamily="34" charset="0"/>
            </a:rPr>
          </a:br>
          <a:r>
            <a:rPr lang="en-US" sz="2400" b="1" kern="1200" dirty="0" smtClean="0">
              <a:solidFill>
                <a:schemeClr val="accent1"/>
              </a:solidFill>
              <a:effectLst/>
              <a:latin typeface="Calibri" panose="020F0502020204030204" pitchFamily="34" charset="0"/>
            </a:rPr>
            <a:t>Governance, Organization and Adminis-tration</a:t>
          </a:r>
          <a:endParaRPr lang="en-US" sz="24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smtClean="0">
              <a:solidFill>
                <a:schemeClr val="bg1"/>
              </a:solidFill>
              <a:latin typeface="Calibri" pitchFamily="34" charset="0"/>
              <a:cs typeface="Calibri" pitchFamily="34" charset="0"/>
            </a:rPr>
            <a:t>Financial operation that has a strong financial base (including support from the church), </a:t>
          </a:r>
          <a:r>
            <a:rPr lang="en-US" sz="2400" b="1" kern="1200" dirty="0" smtClean="0">
              <a:latin typeface="Calibri" pitchFamily="34" charset="0"/>
              <a:cs typeface="Calibri" pitchFamily="34" charset="0"/>
            </a:rPr>
            <a:t>is managed efficiently, and selects budget priorities to support institutional mission. </a:t>
          </a:r>
          <a:endParaRPr lang="en-US" sz="24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solidFill>
              <a:latin typeface="Calibri" panose="020F0502020204030204" pitchFamily="34" charset="0"/>
            </a:rPr>
            <a:t>[ 4 ]</a:t>
          </a:r>
          <a:br>
            <a:rPr lang="en-US" sz="2400" b="1" kern="1200" dirty="0" smtClean="0">
              <a:solidFill>
                <a:schemeClr val="accent1"/>
              </a:solidFill>
              <a:latin typeface="Calibri" panose="020F0502020204030204" pitchFamily="34" charset="0"/>
            </a:rPr>
          </a:br>
          <a:r>
            <a:rPr lang="en-US" sz="2400" b="1" kern="1200" dirty="0" smtClean="0">
              <a:solidFill>
                <a:schemeClr val="accent1"/>
              </a:solidFill>
              <a:effectLst/>
              <a:latin typeface="Calibri" panose="020F0502020204030204" pitchFamily="34" charset="0"/>
            </a:rPr>
            <a:t>Finances, Financial Structure, and Industries</a:t>
          </a:r>
          <a:endParaRPr lang="en-US" sz="24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1">
            <a:alpha val="90000"/>
          </a:schemeClr>
        </a:solidFill>
        <a:ln w="12700" cap="flat" cmpd="sng" algn="ctr">
          <a:solidFill>
            <a:schemeClr val="accent1">
              <a:alpha val="9000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chemeClr val="bg1"/>
              </a:solidFill>
              <a:latin typeface="Calibri" pitchFamily="34" charset="0"/>
              <a:cs typeface="Calibri" pitchFamily="34" charset="0"/>
            </a:rPr>
            <a:t>A curriculum that, </a:t>
          </a:r>
          <a:r>
            <a:rPr lang="en-US" sz="1900" b="1" kern="1200" dirty="0" smtClean="0">
              <a:latin typeface="Calibri" pitchFamily="34" charset="0"/>
              <a:cs typeface="Calibri" pitchFamily="34" charset="0"/>
            </a:rPr>
            <a:t>evidenced by appropriate outcomes, is (a) of an equivalent standard to other tertiary institutions both in the country and within the Seventh-day Adventist college/university sector, and (b) </a:t>
          </a:r>
          <a:r>
            <a:rPr lang="en-US" sz="1900" b="1" kern="1200" dirty="0" smtClean="0">
              <a:solidFill>
                <a:schemeClr val="bg1"/>
              </a:solidFill>
              <a:latin typeface="Calibri" pitchFamily="34" charset="0"/>
              <a:cs typeface="Calibri" pitchFamily="34" charset="0"/>
            </a:rPr>
            <a:t>meets the mission and objectives of the institution and church, particularly in the preparation of students for service in the church.</a:t>
          </a:r>
          <a:endParaRPr lang="en-US" sz="1900" b="1" kern="1200" dirty="0">
            <a:solidFill>
              <a:schemeClr val="bg1"/>
            </a:solidFill>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[ 5 ]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Programs </a:t>
          </a:r>
          <a:br>
            <a:rPr lang="en-US" sz="2500" b="1" kern="1200" dirty="0" smtClean="0">
              <a:solidFill>
                <a:schemeClr val="accent1"/>
              </a:solidFill>
              <a:effectLst/>
              <a:latin typeface="Calibri" panose="020F0502020204030204" pitchFamily="34" charset="0"/>
            </a:rPr>
          </a:br>
          <a:r>
            <a:rPr lang="en-US" sz="2500" b="1" kern="1200" dirty="0" smtClean="0">
              <a:solidFill>
                <a:schemeClr val="accent1"/>
              </a:solidFill>
              <a:effectLst/>
              <a:latin typeface="Calibri" panose="020F0502020204030204" pitchFamily="34" charset="0"/>
            </a:rPr>
            <a:t>of Study</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b="1" kern="1200" dirty="0" smtClean="0">
              <a:solidFill>
                <a:schemeClr val="bg1"/>
              </a:solidFill>
              <a:latin typeface="Calibri" pitchFamily="34" charset="0"/>
              <a:cs typeface="Calibri" pitchFamily="34" charset="0"/>
            </a:rPr>
            <a:t>A faculty and staff are personally supportive of the institutional mission, effective in their transmission of both their discipline and values in the classroom, and administrative processes to ensure adequate faculty and staff development and evaluation procedures include mission-focused elements.</a:t>
          </a:r>
          <a:endParaRPr lang="en-US" sz="1900" b="1" kern="1200" dirty="0">
            <a:solidFill>
              <a:schemeClr val="bg1"/>
            </a:solidFill>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[ 6 ]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Faculty </a:t>
          </a:r>
          <a:br>
            <a:rPr lang="en-US" sz="2500" b="1" kern="1200" dirty="0" smtClean="0">
              <a:solidFill>
                <a:schemeClr val="accent1"/>
              </a:solidFill>
              <a:effectLst/>
              <a:latin typeface="Calibri" panose="020F0502020204030204" pitchFamily="34" charset="0"/>
            </a:rPr>
          </a:br>
          <a:r>
            <a:rPr lang="en-US" sz="2500" b="1" kern="1200" dirty="0" smtClean="0">
              <a:solidFill>
                <a:schemeClr val="accent1"/>
              </a:solidFill>
              <a:effectLst/>
              <a:latin typeface="Calibri" panose="020F0502020204030204" pitchFamily="34" charset="0"/>
            </a:rPr>
            <a:t>and Staff</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Calibri" pitchFamily="34" charset="0"/>
              <a:cs typeface="Calibri" pitchFamily="34" charset="0"/>
            </a:rPr>
            <a:t>Library and computer services that provide adequate resources to support the academic program, and policies to ensure </a:t>
          </a:r>
          <a:r>
            <a:rPr lang="en-US" sz="2300" b="1" kern="1200" dirty="0" smtClean="0">
              <a:solidFill>
                <a:schemeClr val="bg1"/>
              </a:solidFill>
              <a:latin typeface="Calibri" pitchFamily="34" charset="0"/>
              <a:cs typeface="Calibri" pitchFamily="34" charset="0"/>
            </a:rPr>
            <a:t>ethical and mission concerns </a:t>
          </a:r>
          <a:r>
            <a:rPr lang="en-US" sz="2300" b="1" kern="1200" dirty="0" smtClean="0">
              <a:latin typeface="Calibri" pitchFamily="34" charset="0"/>
              <a:cs typeface="Calibri" pitchFamily="34" charset="0"/>
            </a:rPr>
            <a:t>are involved in the resourcing choices that are made.</a:t>
          </a:r>
          <a:endParaRPr lang="en-US" sz="23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[ 7 ]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Library and Resource Centers</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en-US" sz="2300" b="1" kern="1200" dirty="0" smtClean="0">
              <a:latin typeface="Calibri" pitchFamily="34" charset="0"/>
              <a:cs typeface="Calibri" pitchFamily="34" charset="0"/>
            </a:rPr>
            <a:t>Academic policy and records procedures that are efficient, secure and reflect best practice in tertiary institutions.</a:t>
          </a:r>
          <a:endParaRPr lang="en-US" sz="23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[ 8 ]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Academic Policies and Records</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3B5F4D-C20A-420A-B87F-24164DC8B704}">
      <dsp:nvSpPr>
        <dsp:cNvPr id="0" name=""/>
        <dsp:cNvSpPr/>
      </dsp:nvSpPr>
      <dsp:spPr>
        <a:xfrm rot="5400000">
          <a:off x="4220069" y="-1943851"/>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chemeClr val="bg1"/>
              </a:solidFill>
              <a:latin typeface="Calibri" pitchFamily="34" charset="0"/>
              <a:cs typeface="Calibri" pitchFamily="34" charset="0"/>
            </a:rPr>
            <a:t>Student services that provide strong support for the personal and spiritual needs of students, and model and nurture Seventh-day Adventist lifestyle </a:t>
          </a:r>
          <a:r>
            <a:rPr lang="en-US" sz="2200" b="1" kern="1200" dirty="0" smtClean="0">
              <a:latin typeface="Calibri" pitchFamily="34" charset="0"/>
              <a:cs typeface="Calibri" pitchFamily="34" charset="0"/>
            </a:rPr>
            <a:t>in a constructive manner in all areas of student life.</a:t>
          </a:r>
          <a:endParaRPr lang="en-US" sz="2200" b="1" kern="1200" dirty="0">
            <a:latin typeface="Calibri" pitchFamily="34" charset="0"/>
            <a:cs typeface="Calibri" pitchFamily="34" charset="0"/>
          </a:endParaRPr>
        </a:p>
      </dsp:txBody>
      <dsp:txXfrm rot="-5400000">
        <a:off x="2038272" y="330847"/>
        <a:ext cx="6173789" cy="1717292"/>
      </dsp:txXfrm>
    </dsp:sp>
    <dsp:sp modelId="{5311FB1E-36C5-478F-8E36-D6D32E68D42E}">
      <dsp:nvSpPr>
        <dsp:cNvPr id="0" name=""/>
        <dsp:cNvSpPr/>
      </dsp:nvSpPr>
      <dsp:spPr>
        <a:xfrm>
          <a:off x="838" y="59"/>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[ 9 ]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Student Services</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99518"/>
        <a:ext cx="1838515" cy="2179950"/>
      </dsp:txXfrm>
    </dsp:sp>
    <dsp:sp modelId="{F667A1F1-C881-449C-94C7-876912CEBF35}">
      <dsp:nvSpPr>
        <dsp:cNvPr id="0" name=""/>
        <dsp:cNvSpPr/>
      </dsp:nvSpPr>
      <dsp:spPr>
        <a:xfrm rot="5400000">
          <a:off x="4220069" y="553960"/>
          <a:ext cx="1903094" cy="6266690"/>
        </a:xfrm>
        <a:prstGeom prst="round2SameRect">
          <a:avLst/>
        </a:prstGeom>
        <a:solidFill>
          <a:schemeClr val="accent1">
            <a:alpha val="90000"/>
          </a:schemeClr>
        </a:solidFill>
        <a:ln w="12700" cap="flat" cmpd="sng" algn="ctr">
          <a:solidFill>
            <a:schemeClr val="accent2">
              <a:alpha val="90000"/>
              <a:tint val="40000"/>
              <a:hueOff val="0"/>
              <a:satOff val="0"/>
              <a:lumOff val="0"/>
              <a:alphaOff val="0"/>
            </a:schemeClr>
          </a:solidFill>
          <a:prstDash val="solid"/>
        </a:ln>
        <a:effectLst>
          <a:outerShdw blurRad="76200" dist="381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b="1" kern="1200" dirty="0" smtClean="0">
              <a:solidFill>
                <a:schemeClr val="bg1"/>
              </a:solidFill>
              <a:latin typeface="Calibri" pitchFamily="34" charset="0"/>
              <a:cs typeface="Calibri" pitchFamily="34" charset="0"/>
            </a:rPr>
            <a:t>A physical plant, including laboratories, that provides adequate, well-maintained facilities for the development of a quality education program, and plans for development that are supportive of the total institution strategic plan</a:t>
          </a:r>
          <a:r>
            <a:rPr lang="en-US" sz="2200" b="1" kern="1200" dirty="0" smtClean="0">
              <a:latin typeface="Calibri" pitchFamily="34" charset="0"/>
              <a:cs typeface="Calibri" pitchFamily="34" charset="0"/>
            </a:rPr>
            <a:t>.</a:t>
          </a:r>
          <a:endParaRPr lang="en-US" sz="2200" b="1" kern="1200" dirty="0">
            <a:latin typeface="Calibri" pitchFamily="34" charset="0"/>
            <a:cs typeface="Calibri" pitchFamily="34" charset="0"/>
          </a:endParaRPr>
        </a:p>
      </dsp:txBody>
      <dsp:txXfrm rot="-5400000">
        <a:off x="2038272" y="2828659"/>
        <a:ext cx="6173789" cy="1717292"/>
      </dsp:txXfrm>
    </dsp:sp>
    <dsp:sp modelId="{B1A54CE1-5BF7-4CE8-A7C8-10EBCD52C08B}">
      <dsp:nvSpPr>
        <dsp:cNvPr id="0" name=""/>
        <dsp:cNvSpPr/>
      </dsp:nvSpPr>
      <dsp:spPr>
        <a:xfrm>
          <a:off x="838" y="2497871"/>
          <a:ext cx="2037433" cy="2378868"/>
        </a:xfrm>
        <a:prstGeom prst="roundRect">
          <a:avLst/>
        </a:prstGeom>
        <a:gradFill rotWithShape="0">
          <a:gsLst>
            <a:gs pos="0">
              <a:schemeClr val="accent2">
                <a:hueOff val="0"/>
                <a:satOff val="0"/>
                <a:lumOff val="0"/>
                <a:alphaOff val="0"/>
              </a:schemeClr>
            </a:gs>
            <a:gs pos="100000">
              <a:schemeClr val="accent2">
                <a:hueOff val="0"/>
                <a:satOff val="0"/>
                <a:lumOff val="0"/>
                <a:alphaOff val="0"/>
                <a:shade val="48000"/>
                <a:satMod val="180000"/>
                <a:lumMod val="94000"/>
              </a:schemeClr>
            </a:gs>
            <a:gs pos="100000">
              <a:schemeClr val="accent2">
                <a:hueOff val="0"/>
                <a:satOff val="0"/>
                <a:lumOff val="0"/>
                <a:alphaOff val="0"/>
                <a:shade val="48000"/>
                <a:satMod val="180000"/>
                <a:lumMod val="94000"/>
              </a:schemeClr>
            </a:gs>
          </a:gsLst>
          <a:lin ang="4140000" scaled="1"/>
        </a:gradFill>
        <a:ln>
          <a:noFill/>
        </a:ln>
        <a:effectLst>
          <a:outerShdw blurRad="76200" dist="381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b="1" kern="1200" dirty="0" smtClean="0">
              <a:solidFill>
                <a:schemeClr val="accent1"/>
              </a:solidFill>
              <a:latin typeface="Calibri" panose="020F0502020204030204" pitchFamily="34" charset="0"/>
            </a:rPr>
            <a:t>[ 10 ]</a:t>
          </a:r>
          <a:br>
            <a:rPr lang="en-US" sz="2500" b="1" kern="1200" dirty="0" smtClean="0">
              <a:solidFill>
                <a:schemeClr val="accent1"/>
              </a:solidFill>
              <a:latin typeface="Calibri" panose="020F0502020204030204" pitchFamily="34" charset="0"/>
            </a:rPr>
          </a:br>
          <a:r>
            <a:rPr lang="en-US" sz="2500" b="1" kern="1200" dirty="0" smtClean="0">
              <a:solidFill>
                <a:schemeClr val="accent1"/>
              </a:solidFill>
              <a:effectLst/>
              <a:latin typeface="Calibri" panose="020F0502020204030204" pitchFamily="34" charset="0"/>
            </a:rPr>
            <a:t>Physical Plant and Facilities</a:t>
          </a:r>
          <a:endParaRPr lang="en-US" sz="2500" b="1" kern="1200" dirty="0">
            <a:solidFill>
              <a:schemeClr val="accent1"/>
            </a:solidFill>
            <a:effectLst>
              <a:outerShdw blurRad="50800" dist="38100" dir="2700000" algn="tl" rotWithShape="0">
                <a:prstClr val="black">
                  <a:alpha val="40000"/>
                </a:prstClr>
              </a:outerShdw>
            </a:effectLst>
            <a:latin typeface="Calibri" panose="020F0502020204030204" pitchFamily="34" charset="0"/>
          </a:endParaRPr>
        </a:p>
      </dsp:txBody>
      <dsp:txXfrm>
        <a:off x="100297" y="2597330"/>
        <a:ext cx="1838515" cy="21799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4DBEA-A31F-4D4C-995C-854A3C239647}" type="datetimeFigureOut">
              <a:rPr lang="en-US" smtClean="0"/>
              <a:t>3/24/2014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448729-8C05-43E5-A7D4-97D7ED21A33D}" type="slidenum">
              <a:rPr lang="en-US" smtClean="0"/>
              <a:t>‹#›</a:t>
            </a:fld>
            <a:endParaRPr lang="en-US"/>
          </a:p>
        </p:txBody>
      </p:sp>
    </p:spTree>
    <p:extLst>
      <p:ext uri="{BB962C8B-B14F-4D97-AF65-F5344CB8AC3E}">
        <p14:creationId xmlns:p14="http://schemas.microsoft.com/office/powerpoint/2010/main" val="2757352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1</a:t>
            </a:fld>
            <a:endParaRPr lang="en-US"/>
          </a:p>
        </p:txBody>
      </p:sp>
    </p:spTree>
    <p:extLst>
      <p:ext uri="{BB962C8B-B14F-4D97-AF65-F5344CB8AC3E}">
        <p14:creationId xmlns:p14="http://schemas.microsoft.com/office/powerpoint/2010/main" val="371265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10</a:t>
            </a:fld>
            <a:endParaRPr lang="en-US"/>
          </a:p>
        </p:txBody>
      </p:sp>
    </p:spTree>
    <p:extLst>
      <p:ext uri="{BB962C8B-B14F-4D97-AF65-F5344CB8AC3E}">
        <p14:creationId xmlns:p14="http://schemas.microsoft.com/office/powerpoint/2010/main" val="3055228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11</a:t>
            </a:fld>
            <a:endParaRPr lang="en-US"/>
          </a:p>
        </p:txBody>
      </p:sp>
    </p:spTree>
    <p:extLst>
      <p:ext uri="{BB962C8B-B14F-4D97-AF65-F5344CB8AC3E}">
        <p14:creationId xmlns:p14="http://schemas.microsoft.com/office/powerpoint/2010/main" val="852899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12</a:t>
            </a:fld>
            <a:endParaRPr lang="en-US"/>
          </a:p>
        </p:txBody>
      </p:sp>
    </p:spTree>
    <p:extLst>
      <p:ext uri="{BB962C8B-B14F-4D97-AF65-F5344CB8AC3E}">
        <p14:creationId xmlns:p14="http://schemas.microsoft.com/office/powerpoint/2010/main" val="226891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13</a:t>
            </a:fld>
            <a:endParaRPr lang="en-US"/>
          </a:p>
        </p:txBody>
      </p:sp>
    </p:spTree>
    <p:extLst>
      <p:ext uri="{BB962C8B-B14F-4D97-AF65-F5344CB8AC3E}">
        <p14:creationId xmlns:p14="http://schemas.microsoft.com/office/powerpoint/2010/main" val="415192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14</a:t>
            </a:fld>
            <a:endParaRPr lang="en-US"/>
          </a:p>
        </p:txBody>
      </p:sp>
    </p:spTree>
    <p:extLst>
      <p:ext uri="{BB962C8B-B14F-4D97-AF65-F5344CB8AC3E}">
        <p14:creationId xmlns:p14="http://schemas.microsoft.com/office/powerpoint/2010/main" val="9927245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48729-8C05-43E5-A7D4-97D7ED21A33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970173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48729-8C05-43E5-A7D4-97D7ED21A33D}" type="slidenum">
              <a:rPr lang="en-US" smtClean="0"/>
              <a:t>16</a:t>
            </a:fld>
            <a:endParaRPr lang="en-US"/>
          </a:p>
        </p:txBody>
      </p:sp>
    </p:spTree>
    <p:extLst>
      <p:ext uri="{BB962C8B-B14F-4D97-AF65-F5344CB8AC3E}">
        <p14:creationId xmlns:p14="http://schemas.microsoft.com/office/powerpoint/2010/main" val="970173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48729-8C05-43E5-A7D4-97D7ED21A33D}" type="slidenum">
              <a:rPr lang="en-US" smtClean="0"/>
              <a:t>49</a:t>
            </a:fld>
            <a:endParaRPr lang="en-US"/>
          </a:p>
        </p:txBody>
      </p:sp>
    </p:spTree>
    <p:extLst>
      <p:ext uri="{BB962C8B-B14F-4D97-AF65-F5344CB8AC3E}">
        <p14:creationId xmlns:p14="http://schemas.microsoft.com/office/powerpoint/2010/main" val="2583142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48729-8C05-43E5-A7D4-97D7ED21A33D}"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583142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2</a:t>
            </a:fld>
            <a:endParaRPr lang="en-US"/>
          </a:p>
        </p:txBody>
      </p:sp>
    </p:spTree>
    <p:extLst>
      <p:ext uri="{BB962C8B-B14F-4D97-AF65-F5344CB8AC3E}">
        <p14:creationId xmlns:p14="http://schemas.microsoft.com/office/powerpoint/2010/main" val="3880142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3</a:t>
            </a:fld>
            <a:endParaRPr lang="en-US"/>
          </a:p>
        </p:txBody>
      </p:sp>
    </p:spTree>
    <p:extLst>
      <p:ext uri="{BB962C8B-B14F-4D97-AF65-F5344CB8AC3E}">
        <p14:creationId xmlns:p14="http://schemas.microsoft.com/office/powerpoint/2010/main" val="1346110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4</a:t>
            </a:fld>
            <a:endParaRPr lang="en-US"/>
          </a:p>
        </p:txBody>
      </p:sp>
    </p:spTree>
    <p:extLst>
      <p:ext uri="{BB962C8B-B14F-4D97-AF65-F5344CB8AC3E}">
        <p14:creationId xmlns:p14="http://schemas.microsoft.com/office/powerpoint/2010/main" val="293862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5</a:t>
            </a:fld>
            <a:endParaRPr lang="en-US"/>
          </a:p>
        </p:txBody>
      </p:sp>
    </p:spTree>
    <p:extLst>
      <p:ext uri="{BB962C8B-B14F-4D97-AF65-F5344CB8AC3E}">
        <p14:creationId xmlns:p14="http://schemas.microsoft.com/office/powerpoint/2010/main" val="2390433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6</a:t>
            </a:fld>
            <a:endParaRPr lang="en-US"/>
          </a:p>
        </p:txBody>
      </p:sp>
    </p:spTree>
    <p:extLst>
      <p:ext uri="{BB962C8B-B14F-4D97-AF65-F5344CB8AC3E}">
        <p14:creationId xmlns:p14="http://schemas.microsoft.com/office/powerpoint/2010/main" val="3582168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7</a:t>
            </a:fld>
            <a:endParaRPr lang="en-US"/>
          </a:p>
        </p:txBody>
      </p:sp>
    </p:spTree>
    <p:extLst>
      <p:ext uri="{BB962C8B-B14F-4D97-AF65-F5344CB8AC3E}">
        <p14:creationId xmlns:p14="http://schemas.microsoft.com/office/powerpoint/2010/main" val="267243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8</a:t>
            </a:fld>
            <a:endParaRPr lang="en-US"/>
          </a:p>
        </p:txBody>
      </p:sp>
    </p:spTree>
    <p:extLst>
      <p:ext uri="{BB962C8B-B14F-4D97-AF65-F5344CB8AC3E}">
        <p14:creationId xmlns:p14="http://schemas.microsoft.com/office/powerpoint/2010/main" val="157870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448729-8C05-43E5-A7D4-97D7ED21A33D}" type="slidenum">
              <a:rPr lang="en-US" smtClean="0"/>
              <a:t>9</a:t>
            </a:fld>
            <a:endParaRPr lang="en-US"/>
          </a:p>
        </p:txBody>
      </p:sp>
    </p:spTree>
    <p:extLst>
      <p:ext uri="{BB962C8B-B14F-4D97-AF65-F5344CB8AC3E}">
        <p14:creationId xmlns:p14="http://schemas.microsoft.com/office/powerpoint/2010/main" val="344837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B80AACFE-DB24-4C88-9CE0-DFB74E121773}" type="datetimeFigureOut">
              <a:rPr lang="en-US" smtClean="0"/>
              <a:t>3/24/2014</a:t>
            </a:fld>
            <a:endParaRPr lang="en-US"/>
          </a:p>
        </p:txBody>
      </p:sp>
      <p:sp>
        <p:nvSpPr>
          <p:cNvPr id="16" name="Slide Number Placeholder 15"/>
          <p:cNvSpPr>
            <a:spLocks noGrp="1"/>
          </p:cNvSpPr>
          <p:nvPr>
            <p:ph type="sldNum" sz="quarter" idx="11"/>
          </p:nvPr>
        </p:nvSpPr>
        <p:spPr/>
        <p:txBody>
          <a:bodyPr/>
          <a:lstStyle/>
          <a:p>
            <a:fld id="{BDD769AE-0C51-4CFA-8B52-C1564CABBDA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0AACFE-DB24-4C88-9CE0-DFB74E121773}"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69AE-0C51-4CFA-8B52-C1564CABBDA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0AACFE-DB24-4C88-9CE0-DFB74E121773}" type="datetimeFigureOut">
              <a:rPr lang="en-US" smtClean="0"/>
              <a:t>3/24/2014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D769AE-0C51-4CFA-8B52-C1564CABBDA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1"/>
            <a:ext cx="8305800" cy="4876799"/>
          </a:xfrm>
        </p:spPr>
        <p:txBody>
          <a:bodyPr anchor="t" anchorCtr="0"/>
          <a:lstStyle>
            <a:lvl1pPr>
              <a:defRPr sz="3600"/>
            </a:lvl1pPr>
            <a:lvl2pPr>
              <a:defRPr sz="28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381000" y="381000"/>
            <a:ext cx="8305800" cy="914400"/>
          </a:xfrm>
        </p:spPr>
        <p:txBody>
          <a:bodyPr/>
          <a:lstStyle>
            <a:lvl1pPr>
              <a:defRPr sz="4800"/>
            </a:lvl1pPr>
          </a:lstStyle>
          <a:p>
            <a:r>
              <a:rPr lang="en-US" dirty="0"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B80AACFE-DB24-4C88-9CE0-DFB74E121773}" type="datetimeFigureOut">
              <a:rPr lang="en-US" smtClean="0"/>
              <a:t>3/24/2014</a:t>
            </a:fld>
            <a:endParaRPr lang="en-US"/>
          </a:p>
        </p:txBody>
      </p:sp>
      <p:sp>
        <p:nvSpPr>
          <p:cNvPr id="13" name="Slide Number Placeholder 12"/>
          <p:cNvSpPr>
            <a:spLocks noGrp="1"/>
          </p:cNvSpPr>
          <p:nvPr>
            <p:ph type="sldNum" sz="quarter" idx="11"/>
          </p:nvPr>
        </p:nvSpPr>
        <p:spPr/>
        <p:txBody>
          <a:bodyPr/>
          <a:lstStyle/>
          <a:p>
            <a:fld id="{BDD769AE-0C51-4CFA-8B52-C1564CABBDAC}"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80AACFE-DB24-4C88-9CE0-DFB74E121773}" type="datetimeFigureOut">
              <a:rPr lang="en-US" smtClean="0"/>
              <a:t>3/24/2014</a:t>
            </a:fld>
            <a:endParaRPr lang="en-US"/>
          </a:p>
        </p:txBody>
      </p:sp>
      <p:sp>
        <p:nvSpPr>
          <p:cNvPr id="9" name="Slide Number Placeholder 8"/>
          <p:cNvSpPr>
            <a:spLocks noGrp="1"/>
          </p:cNvSpPr>
          <p:nvPr>
            <p:ph type="sldNum" sz="quarter" idx="11"/>
          </p:nvPr>
        </p:nvSpPr>
        <p:spPr/>
        <p:txBody>
          <a:bodyPr/>
          <a:lstStyle/>
          <a:p>
            <a:fld id="{BDD769AE-0C51-4CFA-8B52-C1564CABBDA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B80AACFE-DB24-4C88-9CE0-DFB74E121773}" type="datetimeFigureOut">
              <a:rPr lang="en-US" smtClean="0"/>
              <a:t>3/24/2014</a:t>
            </a:fld>
            <a:endParaRPr lang="en-US"/>
          </a:p>
        </p:txBody>
      </p:sp>
      <p:sp>
        <p:nvSpPr>
          <p:cNvPr id="15" name="Slide Number Placeholder 14"/>
          <p:cNvSpPr>
            <a:spLocks noGrp="1"/>
          </p:cNvSpPr>
          <p:nvPr>
            <p:ph type="sldNum" sz="quarter" idx="11"/>
          </p:nvPr>
        </p:nvSpPr>
        <p:spPr/>
        <p:txBody>
          <a:bodyPr/>
          <a:lstStyle/>
          <a:p>
            <a:fld id="{BDD769AE-0C51-4CFA-8B52-C1564CABBDAC}"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B80AACFE-DB24-4C88-9CE0-DFB74E121773}" type="datetimeFigureOut">
              <a:rPr lang="en-US" smtClean="0"/>
              <a:t>3/24/2014</a:t>
            </a:fld>
            <a:endParaRPr lang="en-US"/>
          </a:p>
        </p:txBody>
      </p:sp>
      <p:sp>
        <p:nvSpPr>
          <p:cNvPr id="8" name="Slide Number Placeholder 7"/>
          <p:cNvSpPr>
            <a:spLocks noGrp="1"/>
          </p:cNvSpPr>
          <p:nvPr>
            <p:ph type="sldNum" sz="quarter" idx="11"/>
          </p:nvPr>
        </p:nvSpPr>
        <p:spPr/>
        <p:txBody>
          <a:bodyPr/>
          <a:lstStyle/>
          <a:p>
            <a:fld id="{BDD769AE-0C51-4CFA-8B52-C1564CABBDA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0AACFE-DB24-4C88-9CE0-DFB74E121773}" type="datetimeFigureOut">
              <a:rPr lang="en-US" smtClean="0"/>
              <a:t>3/24/2014</a:t>
            </a:fld>
            <a:endParaRPr lang="en-US"/>
          </a:p>
        </p:txBody>
      </p:sp>
      <p:sp>
        <p:nvSpPr>
          <p:cNvPr id="6" name="Slide Number Placeholder 5"/>
          <p:cNvSpPr>
            <a:spLocks noGrp="1"/>
          </p:cNvSpPr>
          <p:nvPr>
            <p:ph type="sldNum" sz="quarter" idx="11"/>
          </p:nvPr>
        </p:nvSpPr>
        <p:spPr/>
        <p:txBody>
          <a:bodyPr/>
          <a:lstStyle/>
          <a:p>
            <a:fld id="{BDD769AE-0C51-4CFA-8B52-C1564CABBDAC}"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B80AACFE-DB24-4C88-9CE0-DFB74E121773}" type="datetimeFigureOut">
              <a:rPr lang="en-US" smtClean="0"/>
              <a:t>3/24/2014</a:t>
            </a:fld>
            <a:endParaRPr lang="en-US"/>
          </a:p>
        </p:txBody>
      </p:sp>
      <p:sp>
        <p:nvSpPr>
          <p:cNvPr id="16" name="Slide Number Placeholder 15"/>
          <p:cNvSpPr>
            <a:spLocks noGrp="1"/>
          </p:cNvSpPr>
          <p:nvPr>
            <p:ph type="sldNum" sz="quarter" idx="11"/>
          </p:nvPr>
        </p:nvSpPr>
        <p:spPr/>
        <p:txBody>
          <a:bodyPr/>
          <a:lstStyle/>
          <a:p>
            <a:fld id="{BDD769AE-0C51-4CFA-8B52-C1564CABBDAC}"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B80AACFE-DB24-4C88-9CE0-DFB74E121773}" type="datetimeFigureOut">
              <a:rPr lang="en-US" smtClean="0"/>
              <a:t>3/24/2014</a:t>
            </a:fld>
            <a:endParaRPr lang="en-US"/>
          </a:p>
        </p:txBody>
      </p:sp>
      <p:sp>
        <p:nvSpPr>
          <p:cNvPr id="14" name="Slide Number Placeholder 13"/>
          <p:cNvSpPr>
            <a:spLocks noGrp="1"/>
          </p:cNvSpPr>
          <p:nvPr>
            <p:ph type="sldNum" sz="quarter" idx="11"/>
          </p:nvPr>
        </p:nvSpPr>
        <p:spPr/>
        <p:txBody>
          <a:bodyPr/>
          <a:lstStyle/>
          <a:p>
            <a:fld id="{BDD769AE-0C51-4CFA-8B52-C1564CABBDAC}"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80AACFE-DB24-4C88-9CE0-DFB74E121773}" type="datetimeFigureOut">
              <a:rPr lang="en-US" smtClean="0"/>
              <a:t>3/24/2014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DD769AE-0C51-4CFA-8B52-C1564CABBDA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495800" y="4114800"/>
            <a:ext cx="4724400" cy="2819400"/>
          </a:xfrm>
          <a:prstGeom prst="ellipse">
            <a:avLst/>
          </a:prstGeom>
          <a:solidFill>
            <a:schemeClr val="tx1"/>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1219200"/>
            <a:ext cx="8534400" cy="2152650"/>
          </a:xfrm>
        </p:spPr>
        <p:txBody>
          <a:bodyPr/>
          <a:lstStyle/>
          <a:p>
            <a:r>
              <a:rPr lang="en-US" sz="5400" b="1" dirty="0" smtClean="0">
                <a:solidFill>
                  <a:schemeClr val="accent1"/>
                </a:solidFill>
                <a:effectLst>
                  <a:innerShdw blurRad="63500" dist="50800" dir="13500000">
                    <a:prstClr val="black">
                      <a:alpha val="50000"/>
                    </a:prstClr>
                  </a:innerShdw>
                </a:effectLst>
              </a:rPr>
              <a:t>AAA Role and Function</a:t>
            </a:r>
            <a:endParaRPr lang="en-US" sz="5400" b="1" dirty="0">
              <a:solidFill>
                <a:schemeClr val="accent1"/>
              </a:solidFill>
              <a:effectLst>
                <a:innerShdw blurRad="63500" dist="50800" dir="13500000">
                  <a:prstClr val="black">
                    <a:alpha val="50000"/>
                  </a:prstClr>
                </a:innerShdw>
              </a:effectLst>
            </a:endParaRPr>
          </a:p>
        </p:txBody>
      </p:sp>
      <p:sp>
        <p:nvSpPr>
          <p:cNvPr id="3" name="Subtitle 2"/>
          <p:cNvSpPr>
            <a:spLocks noGrp="1"/>
          </p:cNvSpPr>
          <p:nvPr>
            <p:ph type="subTitle" idx="1"/>
          </p:nvPr>
        </p:nvSpPr>
        <p:spPr/>
        <p:txBody>
          <a:bodyPr>
            <a:normAutofit/>
          </a:bodyPr>
          <a:lstStyle/>
          <a:p>
            <a:r>
              <a:rPr lang="en-US" sz="2800" dirty="0" smtClean="0">
                <a:solidFill>
                  <a:srgbClr val="00B050"/>
                </a:solidFill>
              </a:rPr>
              <a:t>Adventist Accrediting Association (AAA)</a:t>
            </a:r>
            <a:endParaRPr lang="en-US" sz="2800" dirty="0">
              <a:solidFill>
                <a:srgbClr val="00B050"/>
              </a:solidFill>
            </a:endParaRPr>
          </a:p>
        </p:txBody>
      </p:sp>
      <p:pic>
        <p:nvPicPr>
          <p:cNvPr id="4"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22517" b="16912"/>
          <a:stretch/>
        </p:blipFill>
        <p:spPr>
          <a:xfrm>
            <a:off x="5480410" y="4682939"/>
            <a:ext cx="2755180" cy="1136335"/>
          </a:xfrm>
          <a:prstGeom prst="rect">
            <a:avLst/>
          </a:prstGeom>
        </p:spPr>
      </p:pic>
    </p:spTree>
    <p:extLst>
      <p:ext uri="{BB962C8B-B14F-4D97-AF65-F5344CB8AC3E}">
        <p14:creationId xmlns:p14="http://schemas.microsoft.com/office/powerpoint/2010/main" val="1397342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609600" y="457200"/>
            <a:ext cx="3962400" cy="4800600"/>
          </a:xfrm>
          <a:prstGeom prst="roundRect">
            <a:avLst/>
          </a:prstGeom>
          <a:solidFill>
            <a:schemeClr val="accent1">
              <a:lumMod val="60000"/>
              <a:lumOff val="4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335280" y="5562600"/>
            <a:ext cx="8427720" cy="914400"/>
          </a:xfrm>
        </p:spPr>
        <p:txBody>
          <a:bodyPr/>
          <a:lstStyle/>
          <a:p>
            <a:pPr algn="ctr"/>
            <a:r>
              <a:rPr lang="en-US" dirty="0" smtClean="0"/>
              <a:t>Focus of AAA &amp; IBE/IBMTE</a:t>
            </a:r>
            <a:endParaRPr lang="en-US" dirty="0"/>
          </a:p>
        </p:txBody>
      </p:sp>
      <p:sp>
        <p:nvSpPr>
          <p:cNvPr id="4" name="Down Arrow Callout 3"/>
          <p:cNvSpPr/>
          <p:nvPr/>
        </p:nvSpPr>
        <p:spPr>
          <a:xfrm>
            <a:off x="990600" y="838200"/>
            <a:ext cx="3124200" cy="2362200"/>
          </a:xfrm>
          <a:prstGeom prst="downArrowCallou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smtClean="0">
                <a:effectLst>
                  <a:outerShdw blurRad="50800" dist="38100" dir="2700000" algn="tl" rotWithShape="0">
                    <a:prstClr val="black">
                      <a:alpha val="40000"/>
                    </a:prstClr>
                  </a:outerShdw>
                </a:effectLst>
                <a:latin typeface="Calibri" panose="020F0502020204030204" pitchFamily="34" charset="0"/>
              </a:rPr>
              <a:t>Adventist </a:t>
            </a:r>
            <a:br>
              <a:rPr lang="en-US" sz="2800" b="1" dirty="0" smtClean="0">
                <a:effectLst>
                  <a:outerShdw blurRad="50800" dist="38100" dir="2700000" algn="tl" rotWithShape="0">
                    <a:prstClr val="black">
                      <a:alpha val="40000"/>
                    </a:prstClr>
                  </a:outerShdw>
                </a:effectLst>
                <a:latin typeface="Calibri" panose="020F0502020204030204" pitchFamily="34" charset="0"/>
              </a:rPr>
            </a:br>
            <a:r>
              <a:rPr lang="en-US" sz="2800" b="1" dirty="0" smtClean="0">
                <a:effectLst>
                  <a:outerShdw blurRad="50800" dist="38100" dir="2700000" algn="tl" rotWithShape="0">
                    <a:prstClr val="black">
                      <a:alpha val="40000"/>
                    </a:prstClr>
                  </a:outerShdw>
                </a:effectLst>
                <a:latin typeface="Calibri" panose="020F0502020204030204" pitchFamily="34" charset="0"/>
              </a:rPr>
              <a:t>Accrediting </a:t>
            </a:r>
            <a:br>
              <a:rPr lang="en-US" sz="2800" b="1" dirty="0" smtClean="0">
                <a:effectLst>
                  <a:outerShdw blurRad="50800" dist="38100" dir="2700000" algn="tl" rotWithShape="0">
                    <a:prstClr val="black">
                      <a:alpha val="40000"/>
                    </a:prstClr>
                  </a:outerShdw>
                </a:effectLst>
                <a:latin typeface="Calibri" panose="020F0502020204030204" pitchFamily="34" charset="0"/>
              </a:rPr>
            </a:br>
            <a:r>
              <a:rPr lang="en-US" sz="2800" b="1" dirty="0" smtClean="0">
                <a:effectLst>
                  <a:outerShdw blurRad="50800" dist="38100" dir="2700000" algn="tl" rotWithShape="0">
                    <a:prstClr val="black">
                      <a:alpha val="40000"/>
                    </a:prstClr>
                  </a:outerShdw>
                </a:effectLst>
                <a:latin typeface="Calibri" panose="020F0502020204030204" pitchFamily="34" charset="0"/>
              </a:rPr>
              <a:t>Association</a:t>
            </a:r>
            <a:endParaRPr lang="en-US" sz="2800" b="1" dirty="0">
              <a:effectLst>
                <a:outerShdw blurRad="50800" dist="38100" dir="2700000" algn="tl" rotWithShape="0">
                  <a:prstClr val="black">
                    <a:alpha val="40000"/>
                  </a:prstClr>
                </a:outerShdw>
              </a:effectLst>
              <a:latin typeface="Calibri" panose="020F0502020204030204" pitchFamily="34" charset="0"/>
            </a:endParaRPr>
          </a:p>
        </p:txBody>
      </p:sp>
      <p:sp>
        <p:nvSpPr>
          <p:cNvPr id="5" name="Down Arrow Callout 4"/>
          <p:cNvSpPr/>
          <p:nvPr/>
        </p:nvSpPr>
        <p:spPr>
          <a:xfrm>
            <a:off x="4953000" y="838200"/>
            <a:ext cx="3124200" cy="2362200"/>
          </a:xfrm>
          <a:prstGeom prst="downArrow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effectLst>
                  <a:outerShdw blurRad="50800" dist="38100" dir="2700000" algn="tl" rotWithShape="0">
                    <a:prstClr val="black">
                      <a:alpha val="40000"/>
                    </a:prstClr>
                  </a:outerShdw>
                </a:effectLst>
                <a:latin typeface="Calibri" panose="020F0502020204030204" pitchFamily="34" charset="0"/>
              </a:rPr>
              <a:t>International</a:t>
            </a:r>
            <a:br>
              <a:rPr lang="en-US" sz="2800" b="1" dirty="0" smtClean="0">
                <a:effectLst>
                  <a:outerShdw blurRad="50800" dist="38100" dir="2700000" algn="tl" rotWithShape="0">
                    <a:prstClr val="black">
                      <a:alpha val="40000"/>
                    </a:prstClr>
                  </a:outerShdw>
                </a:effectLst>
                <a:latin typeface="Calibri" panose="020F0502020204030204" pitchFamily="34" charset="0"/>
              </a:rPr>
            </a:br>
            <a:r>
              <a:rPr lang="en-US" sz="2800" b="1" dirty="0" smtClean="0">
                <a:effectLst>
                  <a:outerShdw blurRad="50800" dist="38100" dir="2700000" algn="tl" rotWithShape="0">
                    <a:prstClr val="black">
                      <a:alpha val="40000"/>
                    </a:prstClr>
                  </a:outerShdw>
                </a:effectLst>
                <a:latin typeface="Calibri" panose="020F0502020204030204" pitchFamily="34" charset="0"/>
              </a:rPr>
              <a:t>Board of</a:t>
            </a:r>
            <a:br>
              <a:rPr lang="en-US" sz="2800" b="1" dirty="0" smtClean="0">
                <a:effectLst>
                  <a:outerShdw blurRad="50800" dist="38100" dir="2700000" algn="tl" rotWithShape="0">
                    <a:prstClr val="black">
                      <a:alpha val="40000"/>
                    </a:prstClr>
                  </a:outerShdw>
                </a:effectLst>
                <a:latin typeface="Calibri" panose="020F0502020204030204" pitchFamily="34" charset="0"/>
              </a:rPr>
            </a:br>
            <a:r>
              <a:rPr lang="en-US" sz="2800" b="1" dirty="0" smtClean="0">
                <a:effectLst>
                  <a:outerShdw blurRad="50800" dist="38100" dir="2700000" algn="tl" rotWithShape="0">
                    <a:prstClr val="black">
                      <a:alpha val="40000"/>
                    </a:prstClr>
                  </a:outerShdw>
                </a:effectLst>
                <a:latin typeface="Calibri" panose="020F0502020204030204" pitchFamily="34" charset="0"/>
              </a:rPr>
              <a:t>Education</a:t>
            </a:r>
            <a:endParaRPr lang="en-US" sz="2800" b="1" dirty="0">
              <a:effectLst>
                <a:outerShdw blurRad="50800" dist="38100" dir="2700000" algn="tl" rotWithShape="0">
                  <a:prstClr val="black">
                    <a:alpha val="40000"/>
                  </a:prstClr>
                </a:outerShdw>
              </a:effectLst>
              <a:latin typeface="Calibri" panose="020F0502020204030204" pitchFamily="34" charset="0"/>
            </a:endParaRPr>
          </a:p>
        </p:txBody>
      </p:sp>
      <p:sp>
        <p:nvSpPr>
          <p:cNvPr id="6" name="Oval 5"/>
          <p:cNvSpPr/>
          <p:nvPr/>
        </p:nvSpPr>
        <p:spPr>
          <a:xfrm>
            <a:off x="990600" y="3356811"/>
            <a:ext cx="3124200" cy="15240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2800" b="1" dirty="0" smtClean="0">
                <a:effectLst>
                  <a:outerShdw blurRad="50800" dist="38100" dir="2700000" algn="tl" rotWithShape="0">
                    <a:prstClr val="black">
                      <a:alpha val="40000"/>
                    </a:prstClr>
                  </a:outerShdw>
                </a:effectLst>
                <a:latin typeface="Calibri" panose="020F0502020204030204" pitchFamily="34" charset="0"/>
              </a:rPr>
              <a:t>Institutional</a:t>
            </a:r>
            <a:br>
              <a:rPr lang="en-US" sz="2800" b="1" dirty="0" smtClean="0">
                <a:effectLst>
                  <a:outerShdw blurRad="50800" dist="38100" dir="2700000" algn="tl" rotWithShape="0">
                    <a:prstClr val="black">
                      <a:alpha val="40000"/>
                    </a:prstClr>
                  </a:outerShdw>
                </a:effectLst>
                <a:latin typeface="Calibri" panose="020F0502020204030204" pitchFamily="34" charset="0"/>
              </a:rPr>
            </a:br>
            <a:r>
              <a:rPr lang="en-US" sz="2800" b="1" dirty="0" smtClean="0">
                <a:effectLst>
                  <a:outerShdw blurRad="50800" dist="38100" dir="2700000" algn="tl" rotWithShape="0">
                    <a:prstClr val="black">
                      <a:alpha val="40000"/>
                    </a:prstClr>
                  </a:outerShdw>
                </a:effectLst>
                <a:latin typeface="Calibri" panose="020F0502020204030204" pitchFamily="34" charset="0"/>
              </a:rPr>
              <a:t>Accreditation</a:t>
            </a:r>
            <a:endParaRPr lang="en-US" sz="2800" b="1" dirty="0">
              <a:effectLst>
                <a:outerShdw blurRad="50800" dist="38100" dir="2700000" algn="tl" rotWithShape="0">
                  <a:prstClr val="black">
                    <a:alpha val="40000"/>
                  </a:prstClr>
                </a:outerShdw>
              </a:effectLst>
              <a:latin typeface="Calibri" panose="020F0502020204030204" pitchFamily="34" charset="0"/>
            </a:endParaRPr>
          </a:p>
        </p:txBody>
      </p:sp>
      <p:sp>
        <p:nvSpPr>
          <p:cNvPr id="13" name="Up Arrow 12"/>
          <p:cNvSpPr/>
          <p:nvPr/>
        </p:nvSpPr>
        <p:spPr>
          <a:xfrm rot="18910201">
            <a:off x="4186919" y="1732489"/>
            <a:ext cx="999942" cy="2562560"/>
          </a:xfrm>
          <a:prstGeom prst="upArrow">
            <a:avLst/>
          </a:prstGeom>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953000" y="3352800"/>
            <a:ext cx="3124200" cy="15240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2800" b="1" dirty="0" smtClean="0">
                <a:effectLst>
                  <a:outerShdw blurRad="50800" dist="38100" dir="2700000" algn="tl" rotWithShape="0">
                    <a:prstClr val="black">
                      <a:alpha val="40000"/>
                    </a:prstClr>
                  </a:outerShdw>
                </a:effectLst>
                <a:latin typeface="Calibri" panose="020F0502020204030204" pitchFamily="34" charset="0"/>
              </a:rPr>
              <a:t>New Programs</a:t>
            </a:r>
            <a:br>
              <a:rPr lang="en-US" sz="2800" b="1" dirty="0" smtClean="0">
                <a:effectLst>
                  <a:outerShdw blurRad="50800" dist="38100" dir="2700000" algn="tl" rotWithShape="0">
                    <a:prstClr val="black">
                      <a:alpha val="40000"/>
                    </a:prstClr>
                  </a:outerShdw>
                </a:effectLst>
                <a:latin typeface="Calibri" panose="020F0502020204030204" pitchFamily="34" charset="0"/>
              </a:rPr>
            </a:br>
            <a:r>
              <a:rPr lang="en-US" sz="2800" b="1" dirty="0" smtClean="0">
                <a:effectLst>
                  <a:outerShdw blurRad="50800" dist="38100" dir="2700000" algn="tl" rotWithShape="0">
                    <a:prstClr val="black">
                      <a:alpha val="40000"/>
                    </a:prstClr>
                  </a:outerShdw>
                </a:effectLst>
                <a:latin typeface="Calibri" panose="020F0502020204030204" pitchFamily="34" charset="0"/>
              </a:rPr>
              <a:t>Approval</a:t>
            </a:r>
            <a:endParaRPr lang="en-US" sz="2800" b="1" dirty="0">
              <a:effectLst>
                <a:outerShdw blurRad="50800" dist="38100" dir="2700000" algn="tl" rotWithShape="0">
                  <a:prstClr val="black">
                    <a:alpha val="40000"/>
                  </a:prstClr>
                </a:outerShdw>
              </a:effectLst>
              <a:latin typeface="Calibri" panose="020F0502020204030204" pitchFamily="34" charset="0"/>
            </a:endParaRPr>
          </a:p>
        </p:txBody>
      </p:sp>
    </p:spTree>
    <p:extLst>
      <p:ext uri="{BB962C8B-B14F-4D97-AF65-F5344CB8AC3E}">
        <p14:creationId xmlns:p14="http://schemas.microsoft.com/office/powerpoint/2010/main" val="313734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animBg="1"/>
      <p:bldP spid="6" grpId="0" animBg="1"/>
      <p:bldP spid="13"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1"/>
            <a:ext cx="8458200" cy="2133599"/>
          </a:xfrm>
        </p:spPr>
        <p:txBody>
          <a:bodyPr>
            <a:noAutofit/>
          </a:bodyPr>
          <a:lstStyle/>
          <a:p>
            <a:pPr marL="18288" indent="0">
              <a:buNone/>
            </a:pPr>
            <a:r>
              <a:rPr lang="en-US" sz="3200" dirty="0" smtClean="0">
                <a:effectLst/>
              </a:rPr>
              <a:t>Each educational institution operated in the name of the Seventh-day Adventist Church assumes a dual responsibility</a:t>
            </a:r>
            <a:r>
              <a:rPr lang="en-US" sz="3300" dirty="0" smtClean="0">
                <a:effectLst/>
              </a:rPr>
              <a:t>:</a:t>
            </a:r>
            <a:endParaRPr lang="en-US" sz="3300" dirty="0">
              <a:effectLst/>
            </a:endParaRPr>
          </a:p>
        </p:txBody>
      </p:sp>
      <p:sp>
        <p:nvSpPr>
          <p:cNvPr id="3" name="Title 2"/>
          <p:cNvSpPr>
            <a:spLocks noGrp="1"/>
          </p:cNvSpPr>
          <p:nvPr>
            <p:ph type="title"/>
          </p:nvPr>
        </p:nvSpPr>
        <p:spPr>
          <a:xfrm>
            <a:off x="381000" y="381000"/>
            <a:ext cx="8458200" cy="1143000"/>
          </a:xfrm>
        </p:spPr>
        <p:txBody>
          <a:bodyPr/>
          <a:lstStyle/>
          <a:p>
            <a:pPr algn="ctr"/>
            <a:r>
              <a:rPr lang="en-US" sz="4000" dirty="0">
                <a:solidFill>
                  <a:schemeClr val="accent1"/>
                </a:solidFill>
              </a:rPr>
              <a:t>Philosophy of Seventh-day </a:t>
            </a:r>
            <a:br>
              <a:rPr lang="en-US" sz="4000" dirty="0">
                <a:solidFill>
                  <a:schemeClr val="accent1"/>
                </a:solidFill>
              </a:rPr>
            </a:br>
            <a:r>
              <a:rPr lang="en-US" sz="4000" dirty="0">
                <a:solidFill>
                  <a:schemeClr val="accent1"/>
                </a:solidFill>
              </a:rPr>
              <a:t>Adventist Accreditation</a:t>
            </a:r>
          </a:p>
        </p:txBody>
      </p:sp>
      <p:sp>
        <p:nvSpPr>
          <p:cNvPr id="4" name="Rounded Rectangle 3"/>
          <p:cNvSpPr/>
          <p:nvPr/>
        </p:nvSpPr>
        <p:spPr>
          <a:xfrm>
            <a:off x="762000" y="3733800"/>
            <a:ext cx="3276600" cy="220980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4000" b="1">
                <a:effectLst>
                  <a:outerShdw blurRad="50800" dist="38100" dir="2700000" algn="tl" rotWithShape="0">
                    <a:prstClr val="black">
                      <a:alpha val="40000"/>
                    </a:prstClr>
                  </a:outerShdw>
                </a:effectLst>
                <a:latin typeface="Calibri" pitchFamily="34" charset="0"/>
                <a:cs typeface="Calibri" pitchFamily="34" charset="0"/>
              </a:rPr>
              <a:t>To offer </a:t>
            </a:r>
            <a:br>
              <a:rPr lang="en-US" sz="4000" b="1">
                <a:effectLst>
                  <a:outerShdw blurRad="50800" dist="38100" dir="2700000" algn="tl" rotWithShape="0">
                    <a:prstClr val="black">
                      <a:alpha val="40000"/>
                    </a:prstClr>
                  </a:outerShdw>
                </a:effectLst>
                <a:latin typeface="Calibri" pitchFamily="34" charset="0"/>
                <a:cs typeface="Calibri" pitchFamily="34" charset="0"/>
              </a:rPr>
            </a:br>
            <a:r>
              <a:rPr lang="en-US" sz="4000" b="1">
                <a:effectLst>
                  <a:outerShdw blurRad="50800" dist="38100" dir="2700000" algn="tl" rotWithShape="0">
                    <a:prstClr val="black">
                      <a:alpha val="40000"/>
                    </a:prstClr>
                  </a:outerShdw>
                </a:effectLst>
                <a:latin typeface="Calibri" pitchFamily="34" charset="0"/>
                <a:cs typeface="Calibri" pitchFamily="34" charset="0"/>
              </a:rPr>
              <a:t>an excellent</a:t>
            </a:r>
            <a:br>
              <a:rPr lang="en-US" sz="4000" b="1">
                <a:effectLst>
                  <a:outerShdw blurRad="50800" dist="38100" dir="2700000" algn="tl" rotWithShape="0">
                    <a:prstClr val="black">
                      <a:alpha val="40000"/>
                    </a:prstClr>
                  </a:outerShdw>
                </a:effectLst>
                <a:latin typeface="Calibri" pitchFamily="34" charset="0"/>
                <a:cs typeface="Calibri" pitchFamily="34" charset="0"/>
              </a:rPr>
            </a:br>
            <a:r>
              <a:rPr lang="en-US" sz="4000" b="1">
                <a:effectLst>
                  <a:outerShdw blurRad="50800" dist="38100" dir="2700000" algn="tl" rotWithShape="0">
                    <a:prstClr val="black">
                      <a:alpha val="40000"/>
                    </a:prstClr>
                  </a:outerShdw>
                </a:effectLst>
                <a:latin typeface="Calibri" pitchFamily="34" charset="0"/>
                <a:cs typeface="Calibri" pitchFamily="34" charset="0"/>
              </a:rPr>
              <a:t>education</a:t>
            </a:r>
          </a:p>
        </p:txBody>
      </p:sp>
      <p:sp>
        <p:nvSpPr>
          <p:cNvPr id="5" name="Rounded Rectangle 4"/>
          <p:cNvSpPr/>
          <p:nvPr/>
        </p:nvSpPr>
        <p:spPr>
          <a:xfrm>
            <a:off x="5181600" y="3733800"/>
            <a:ext cx="3276600" cy="2209800"/>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algn="ctr"/>
            <a:r>
              <a:rPr lang="en-US" sz="4000" b="1">
                <a:effectLst>
                  <a:outerShdw blurRad="50800" dist="38100" dir="2700000" algn="tl" rotWithShape="0">
                    <a:prstClr val="black">
                      <a:alpha val="40000"/>
                    </a:prstClr>
                  </a:outerShdw>
                </a:effectLst>
                <a:latin typeface="Calibri" pitchFamily="34" charset="0"/>
                <a:cs typeface="Calibri" pitchFamily="34" charset="0"/>
              </a:rPr>
              <a:t>To support </a:t>
            </a:r>
            <a:br>
              <a:rPr lang="en-US" sz="4000" b="1">
                <a:effectLst>
                  <a:outerShdw blurRad="50800" dist="38100" dir="2700000" algn="tl" rotWithShape="0">
                    <a:prstClr val="black">
                      <a:alpha val="40000"/>
                    </a:prstClr>
                  </a:outerShdw>
                </a:effectLst>
                <a:latin typeface="Calibri" pitchFamily="34" charset="0"/>
                <a:cs typeface="Calibri" pitchFamily="34" charset="0"/>
              </a:rPr>
            </a:br>
            <a:r>
              <a:rPr lang="en-US" sz="4000" b="1">
                <a:effectLst>
                  <a:outerShdw blurRad="50800" dist="38100" dir="2700000" algn="tl" rotWithShape="0">
                    <a:prstClr val="black">
                      <a:alpha val="40000"/>
                    </a:prstClr>
                  </a:outerShdw>
                </a:effectLst>
                <a:latin typeface="Calibri" pitchFamily="34" charset="0"/>
                <a:cs typeface="Calibri" pitchFamily="34" charset="0"/>
              </a:rPr>
              <a:t>the mission </a:t>
            </a:r>
            <a:r>
              <a:rPr lang="en-US" sz="4000" b="1" smtClean="0">
                <a:effectLst>
                  <a:outerShdw blurRad="50800" dist="38100" dir="2700000" algn="tl" rotWithShape="0">
                    <a:prstClr val="black">
                      <a:alpha val="40000"/>
                    </a:prstClr>
                  </a:outerShdw>
                </a:effectLst>
                <a:latin typeface="Calibri" pitchFamily="34" charset="0"/>
                <a:cs typeface="Calibri" pitchFamily="34" charset="0"/>
              </a:rPr>
              <a:t/>
            </a:r>
            <a:br>
              <a:rPr lang="en-US" sz="4000" b="1" smtClean="0">
                <a:effectLst>
                  <a:outerShdw blurRad="50800" dist="38100" dir="2700000" algn="tl" rotWithShape="0">
                    <a:prstClr val="black">
                      <a:alpha val="40000"/>
                    </a:prstClr>
                  </a:outerShdw>
                </a:effectLst>
                <a:latin typeface="Calibri" pitchFamily="34" charset="0"/>
                <a:cs typeface="Calibri" pitchFamily="34" charset="0"/>
              </a:rPr>
            </a:br>
            <a:r>
              <a:rPr lang="en-US" sz="4000" b="1" smtClean="0">
                <a:effectLst>
                  <a:outerShdw blurRad="50800" dist="38100" dir="2700000" algn="tl" rotWithShape="0">
                    <a:prstClr val="black">
                      <a:alpha val="40000"/>
                    </a:prstClr>
                  </a:outerShdw>
                </a:effectLst>
                <a:latin typeface="Calibri" pitchFamily="34" charset="0"/>
                <a:cs typeface="Calibri" pitchFamily="34" charset="0"/>
              </a:rPr>
              <a:t>of the </a:t>
            </a:r>
            <a:r>
              <a:rPr lang="en-US" sz="4000" b="1">
                <a:effectLst>
                  <a:outerShdw blurRad="50800" dist="38100" dir="2700000" algn="tl" rotWithShape="0">
                    <a:prstClr val="black">
                      <a:alpha val="40000"/>
                    </a:prstClr>
                  </a:outerShdw>
                </a:effectLst>
                <a:latin typeface="Calibri" pitchFamily="34" charset="0"/>
                <a:cs typeface="Calibri" pitchFamily="34" charset="0"/>
              </a:rPr>
              <a:t>church</a:t>
            </a:r>
          </a:p>
        </p:txBody>
      </p:sp>
      <p:grpSp>
        <p:nvGrpSpPr>
          <p:cNvPr id="8" name="Group 7"/>
          <p:cNvGrpSpPr/>
          <p:nvPr/>
        </p:nvGrpSpPr>
        <p:grpSpPr>
          <a:xfrm>
            <a:off x="4191000" y="4419600"/>
            <a:ext cx="838200" cy="838200"/>
            <a:chOff x="4191000" y="4305300"/>
            <a:chExt cx="838200" cy="838200"/>
          </a:xfrm>
        </p:grpSpPr>
        <p:sp>
          <p:nvSpPr>
            <p:cNvPr id="6" name="Rounded Rectangle 5"/>
            <p:cNvSpPr/>
            <p:nvPr/>
          </p:nvSpPr>
          <p:spPr>
            <a:xfrm>
              <a:off x="4191000" y="4667250"/>
              <a:ext cx="838200" cy="1143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7" name="Rounded Rectangle 6"/>
            <p:cNvSpPr/>
            <p:nvPr/>
          </p:nvSpPr>
          <p:spPr>
            <a:xfrm rot="5400000">
              <a:off x="4191000" y="4667250"/>
              <a:ext cx="838200" cy="114300"/>
            </a:xfrm>
            <a:prstGeom prst="roundRect">
              <a:avLst>
                <a:gd name="adj" fmla="val 50000"/>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Tree>
    <p:extLst>
      <p:ext uri="{BB962C8B-B14F-4D97-AF65-F5344CB8AC3E}">
        <p14:creationId xmlns:p14="http://schemas.microsoft.com/office/powerpoint/2010/main" val="203297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305800" cy="1295400"/>
          </a:xfrm>
        </p:spPr>
        <p:txBody>
          <a:bodyPr/>
          <a:lstStyle/>
          <a:p>
            <a:pPr algn="ctr"/>
            <a:r>
              <a:rPr lang="en-US" sz="4000" dirty="0">
                <a:solidFill>
                  <a:schemeClr val="accent1"/>
                </a:solidFill>
              </a:rPr>
              <a:t>Philosophy of Seventh-day </a:t>
            </a:r>
            <a:br>
              <a:rPr lang="en-US" sz="4000" dirty="0">
                <a:solidFill>
                  <a:schemeClr val="accent1"/>
                </a:solidFill>
              </a:rPr>
            </a:br>
            <a:r>
              <a:rPr lang="en-US" sz="4000" dirty="0">
                <a:solidFill>
                  <a:schemeClr val="accent1"/>
                </a:solidFill>
              </a:rPr>
              <a:t>Adventist Accreditation</a:t>
            </a:r>
          </a:p>
        </p:txBody>
      </p:sp>
      <p:sp>
        <p:nvSpPr>
          <p:cNvPr id="4" name="Donut 3"/>
          <p:cNvSpPr/>
          <p:nvPr/>
        </p:nvSpPr>
        <p:spPr>
          <a:xfrm>
            <a:off x="2514600" y="2149733"/>
            <a:ext cx="3505200" cy="3505200"/>
          </a:xfrm>
          <a:prstGeom prst="donut">
            <a:avLst>
              <a:gd name="adj" fmla="val 833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4800">
              <a:solidFill>
                <a:schemeClr val="tx1"/>
              </a:solidFill>
            </a:endParaRPr>
          </a:p>
        </p:txBody>
      </p:sp>
      <p:sp>
        <p:nvSpPr>
          <p:cNvPr id="5" name="Rectangle 4"/>
          <p:cNvSpPr/>
          <p:nvPr/>
        </p:nvSpPr>
        <p:spPr>
          <a:xfrm>
            <a:off x="2962964" y="3148281"/>
            <a:ext cx="2608471" cy="1508105"/>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500" b="1" dirty="0" smtClean="0">
                <a:ln/>
                <a:solidFill>
                  <a:schemeClr val="accent3"/>
                </a:solidFill>
                <a:latin typeface="Calibri" panose="020F0502020204030204" pitchFamily="34" charset="0"/>
              </a:rPr>
              <a:t>Quality</a:t>
            </a:r>
            <a:br>
              <a:rPr lang="en-US" sz="4500" b="1" dirty="0" smtClean="0">
                <a:ln/>
                <a:solidFill>
                  <a:schemeClr val="accent3"/>
                </a:solidFill>
                <a:latin typeface="Calibri" panose="020F0502020204030204" pitchFamily="34" charset="0"/>
              </a:rPr>
            </a:br>
            <a:r>
              <a:rPr lang="en-US" sz="4500" b="1" dirty="0" smtClean="0">
                <a:ln/>
                <a:solidFill>
                  <a:schemeClr val="accent3"/>
                </a:solidFill>
                <a:latin typeface="Calibri" panose="020F0502020204030204" pitchFamily="34" charset="0"/>
              </a:rPr>
              <a:t>Education</a:t>
            </a:r>
            <a:endParaRPr lang="en-US" sz="4500" b="1" dirty="0">
              <a:ln/>
              <a:solidFill>
                <a:schemeClr val="accent3"/>
              </a:solidFill>
              <a:latin typeface="Calibri" panose="020F0502020204030204" pitchFamily="34" charset="0"/>
            </a:endParaRPr>
          </a:p>
        </p:txBody>
      </p:sp>
      <p:sp>
        <p:nvSpPr>
          <p:cNvPr id="6" name="Rectangle 5"/>
          <p:cNvSpPr/>
          <p:nvPr/>
        </p:nvSpPr>
        <p:spPr>
          <a:xfrm>
            <a:off x="1943101" y="1690325"/>
            <a:ext cx="4648198" cy="4424016"/>
          </a:xfrm>
          <a:prstGeom prst="rect">
            <a:avLst/>
          </a:prstGeom>
          <a:noFill/>
        </p:spPr>
        <p:txBody>
          <a:bodyPr wrap="none" lIns="91440" tIns="45720" rIns="91440" bIns="45720">
            <a:prstTxWarp prst="textCircle">
              <a:avLst>
                <a:gd name="adj" fmla="val 10859149"/>
              </a:avLst>
            </a:prstTxWarp>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500" b="1" dirty="0" smtClean="0">
                <a:ln/>
                <a:solidFill>
                  <a:schemeClr val="accent3"/>
                </a:solidFill>
                <a:latin typeface="Calibri" panose="020F0502020204030204" pitchFamily="34" charset="0"/>
              </a:rPr>
              <a:t>Adventist Beliefs, Mission, and Practices</a:t>
            </a:r>
            <a:endParaRPr lang="en-US" sz="4500" b="1" dirty="0">
              <a:ln/>
              <a:solidFill>
                <a:schemeClr val="accent3"/>
              </a:solidFill>
              <a:latin typeface="Calibri" panose="020F0502020204030204" pitchFamily="34" charset="0"/>
            </a:endParaRPr>
          </a:p>
        </p:txBody>
      </p:sp>
    </p:spTree>
    <p:extLst>
      <p:ext uri="{BB962C8B-B14F-4D97-AF65-F5344CB8AC3E}">
        <p14:creationId xmlns:p14="http://schemas.microsoft.com/office/powerpoint/2010/main" val="3499561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534400" cy="990600"/>
          </a:xfrm>
        </p:spPr>
        <p:txBody>
          <a:bodyPr/>
          <a:lstStyle/>
          <a:p>
            <a:pPr algn="ctr"/>
            <a:r>
              <a:rPr lang="en-US" sz="3600" dirty="0">
                <a:solidFill>
                  <a:schemeClr val="accent1"/>
                </a:solidFill>
              </a:rPr>
              <a:t>Philosophy of Seventh-day </a:t>
            </a:r>
            <a:r>
              <a:rPr lang="en-US" sz="3600" dirty="0" smtClean="0">
                <a:solidFill>
                  <a:schemeClr val="accent1"/>
                </a:solidFill>
              </a:rPr>
              <a:t/>
            </a:r>
            <a:br>
              <a:rPr lang="en-US" sz="3600" dirty="0" smtClean="0">
                <a:solidFill>
                  <a:schemeClr val="accent1"/>
                </a:solidFill>
              </a:rPr>
            </a:br>
            <a:r>
              <a:rPr lang="en-US" sz="3600" dirty="0" smtClean="0">
                <a:solidFill>
                  <a:schemeClr val="accent1"/>
                </a:solidFill>
              </a:rPr>
              <a:t>Adventist </a:t>
            </a:r>
            <a:r>
              <a:rPr lang="en-US" sz="3600" dirty="0">
                <a:solidFill>
                  <a:schemeClr val="accent1"/>
                </a:solidFill>
              </a:rPr>
              <a:t>Accreditation</a:t>
            </a:r>
          </a:p>
        </p:txBody>
      </p:sp>
      <p:sp>
        <p:nvSpPr>
          <p:cNvPr id="3" name="Content Placeholder 2"/>
          <p:cNvSpPr>
            <a:spLocks noGrp="1"/>
          </p:cNvSpPr>
          <p:nvPr>
            <p:ph idx="1"/>
          </p:nvPr>
        </p:nvSpPr>
        <p:spPr>
          <a:xfrm>
            <a:off x="152400" y="1676400"/>
            <a:ext cx="8839200" cy="4648200"/>
          </a:xfrm>
        </p:spPr>
        <p:txBody>
          <a:bodyPr>
            <a:noAutofit/>
          </a:bodyPr>
          <a:lstStyle/>
          <a:p>
            <a:pPr marL="474662" indent="-457200">
              <a:lnSpc>
                <a:spcPct val="95000"/>
              </a:lnSpc>
              <a:spcBef>
                <a:spcPts val="1200"/>
              </a:spcBef>
            </a:pPr>
            <a:r>
              <a:rPr lang="en-US" sz="3200" dirty="0">
                <a:cs typeface="Calibri" pitchFamily="34" charset="0"/>
              </a:rPr>
              <a:t>The </a:t>
            </a:r>
            <a:r>
              <a:rPr lang="en-US" sz="3200" dirty="0">
                <a:solidFill>
                  <a:srgbClr val="FFFF00"/>
                </a:solidFill>
                <a:cs typeface="Calibri" pitchFamily="34" charset="0"/>
              </a:rPr>
              <a:t>Adventist Accrediting Association holds </a:t>
            </a:r>
            <a:r>
              <a:rPr lang="en-US" sz="3200" dirty="0">
                <a:cs typeface="Calibri" pitchFamily="34" charset="0"/>
              </a:rPr>
              <a:t>to the principle </a:t>
            </a:r>
            <a:r>
              <a:rPr lang="en-US" sz="3200" dirty="0">
                <a:solidFill>
                  <a:srgbClr val="FFFF00"/>
                </a:solidFill>
                <a:cs typeface="Calibri" pitchFamily="34" charset="0"/>
              </a:rPr>
              <a:t>that </a:t>
            </a:r>
            <a:r>
              <a:rPr lang="en-US" sz="3200" dirty="0" smtClean="0">
                <a:solidFill>
                  <a:srgbClr val="FFFF00"/>
                </a:solidFill>
                <a:cs typeface="Calibri" pitchFamily="34" charset="0"/>
              </a:rPr>
              <a:t>denominational accreditation </a:t>
            </a:r>
            <a:r>
              <a:rPr lang="en-US" sz="3200" dirty="0">
                <a:solidFill>
                  <a:srgbClr val="FFFF00"/>
                </a:solidFill>
                <a:cs typeface="Calibri" pitchFamily="34" charset="0"/>
              </a:rPr>
              <a:t>is not dependent upon regional, state or national recognition </a:t>
            </a:r>
            <a:r>
              <a:rPr lang="en-US" sz="3200" dirty="0" smtClean="0">
                <a:solidFill>
                  <a:srgbClr val="FFFF00"/>
                </a:solidFill>
                <a:cs typeface="Calibri" pitchFamily="34" charset="0"/>
              </a:rPr>
              <a:t>requirements</a:t>
            </a:r>
            <a:r>
              <a:rPr lang="en-US" sz="3200" dirty="0" smtClean="0">
                <a:cs typeface="Calibri" pitchFamily="34" charset="0"/>
              </a:rPr>
              <a:t>. International </a:t>
            </a:r>
            <a:r>
              <a:rPr lang="en-US" sz="3200" dirty="0">
                <a:cs typeface="Calibri" pitchFamily="34" charset="0"/>
              </a:rPr>
              <a:t>experience, however, has shown that many of the academic, </a:t>
            </a:r>
            <a:r>
              <a:rPr lang="en-US" sz="3200" dirty="0" smtClean="0">
                <a:cs typeface="Calibri" pitchFamily="34" charset="0"/>
              </a:rPr>
              <a:t>professional, and </a:t>
            </a:r>
            <a:r>
              <a:rPr lang="en-US" sz="3200" dirty="0">
                <a:cs typeface="Calibri" pitchFamily="34" charset="0"/>
              </a:rPr>
              <a:t>ethical criteria established by the Adventist Accrediting Association coincide </a:t>
            </a:r>
            <a:r>
              <a:rPr lang="en-US" sz="3200" dirty="0" smtClean="0">
                <a:cs typeface="Calibri" pitchFamily="34" charset="0"/>
              </a:rPr>
              <a:t>with those </a:t>
            </a:r>
            <a:r>
              <a:rPr lang="en-US" sz="3200" dirty="0">
                <a:cs typeface="Calibri" pitchFamily="34" charset="0"/>
              </a:rPr>
              <a:t>required by other professional and governmental accrediting bodies.</a:t>
            </a:r>
            <a:endParaRPr lang="en-US" sz="3200" dirty="0" smtClean="0">
              <a:cs typeface="Calibri" pitchFamily="34" charset="0"/>
            </a:endParaRPr>
          </a:p>
        </p:txBody>
      </p:sp>
    </p:spTree>
    <p:extLst>
      <p:ext uri="{BB962C8B-B14F-4D97-AF65-F5344CB8AC3E}">
        <p14:creationId xmlns:p14="http://schemas.microsoft.com/office/powerpoint/2010/main" val="1905380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305800" cy="5029199"/>
          </a:xfrm>
        </p:spPr>
        <p:txBody>
          <a:bodyPr>
            <a:noAutofit/>
          </a:bodyPr>
          <a:lstStyle/>
          <a:p>
            <a:pPr marL="18288" indent="0">
              <a:spcBef>
                <a:spcPts val="1200"/>
              </a:spcBef>
              <a:buNone/>
            </a:pPr>
            <a:r>
              <a:rPr lang="en-US" sz="2700" dirty="0" smtClean="0"/>
              <a:t>AAA accreditation supports:</a:t>
            </a:r>
          </a:p>
          <a:p>
            <a:pPr marL="914400" indent="-439738">
              <a:spcBef>
                <a:spcPts val="1200"/>
              </a:spcBef>
              <a:buFont typeface="Wingdings" pitchFamily="2" charset="2"/>
              <a:buChar char="v"/>
            </a:pPr>
            <a:r>
              <a:rPr lang="en-US" sz="2700" dirty="0" smtClean="0">
                <a:effectLst/>
              </a:rPr>
              <a:t>The </a:t>
            </a:r>
            <a:r>
              <a:rPr lang="en-US" sz="2700" dirty="0">
                <a:effectLst/>
              </a:rPr>
              <a:t>right of each </a:t>
            </a:r>
            <a:r>
              <a:rPr lang="en-US" sz="2700" b="1" dirty="0">
                <a:solidFill>
                  <a:srgbClr val="FFFF00"/>
                </a:solidFill>
                <a:effectLst/>
              </a:rPr>
              <a:t>institution</a:t>
            </a:r>
            <a:r>
              <a:rPr lang="en-US" sz="2700" dirty="0">
                <a:solidFill>
                  <a:srgbClr val="FFFF00"/>
                </a:solidFill>
                <a:effectLst/>
              </a:rPr>
              <a:t> </a:t>
            </a:r>
            <a:r>
              <a:rPr lang="en-US" sz="2700" dirty="0">
                <a:effectLst/>
              </a:rPr>
              <a:t>to pursue its educational </a:t>
            </a:r>
            <a:r>
              <a:rPr lang="en-US" sz="2700" dirty="0" smtClean="0">
                <a:effectLst/>
              </a:rPr>
              <a:t>mission, </a:t>
            </a:r>
            <a:r>
              <a:rPr lang="en-US" sz="2700" dirty="0">
                <a:effectLst/>
              </a:rPr>
              <a:t>under the guidance of a governing board elected by its </a:t>
            </a:r>
            <a:r>
              <a:rPr lang="en-US" sz="2700" dirty="0" smtClean="0">
                <a:effectLst/>
              </a:rPr>
              <a:t>constituency and reflecting the identity of the Adventist Church</a:t>
            </a:r>
          </a:p>
          <a:p>
            <a:pPr marL="914400" indent="-439738">
              <a:spcBef>
                <a:spcPts val="1200"/>
              </a:spcBef>
              <a:buFont typeface="Wingdings" pitchFamily="2" charset="2"/>
              <a:buChar char="v"/>
            </a:pPr>
            <a:r>
              <a:rPr lang="en-US" sz="2700" dirty="0" smtClean="0">
                <a:effectLst/>
              </a:rPr>
              <a:t>The </a:t>
            </a:r>
            <a:r>
              <a:rPr lang="en-US" sz="2700" dirty="0">
                <a:effectLst/>
              </a:rPr>
              <a:t>right of the </a:t>
            </a:r>
            <a:r>
              <a:rPr lang="en-US" sz="2700" b="1" dirty="0">
                <a:solidFill>
                  <a:srgbClr val="FFFF00"/>
                </a:solidFill>
                <a:effectLst/>
              </a:rPr>
              <a:t>faculty</a:t>
            </a:r>
            <a:r>
              <a:rPr lang="en-US" sz="2700" dirty="0">
                <a:solidFill>
                  <a:srgbClr val="FFFF00"/>
                </a:solidFill>
                <a:effectLst/>
              </a:rPr>
              <a:t> </a:t>
            </a:r>
            <a:r>
              <a:rPr lang="en-US" sz="2700" dirty="0">
                <a:effectLst/>
              </a:rPr>
              <a:t>to teach, carry out and publish </a:t>
            </a:r>
            <a:r>
              <a:rPr lang="en-US" sz="2700" dirty="0" smtClean="0">
                <a:effectLst/>
              </a:rPr>
              <a:t>research, within the framework of the philosophy and mission of the institution</a:t>
            </a:r>
          </a:p>
          <a:p>
            <a:pPr marL="914400" indent="-439738">
              <a:spcBef>
                <a:spcPts val="1200"/>
              </a:spcBef>
              <a:buFont typeface="Wingdings" pitchFamily="2" charset="2"/>
              <a:buChar char="v"/>
            </a:pPr>
            <a:r>
              <a:rPr lang="en-US" sz="2700" dirty="0" smtClean="0">
                <a:effectLst/>
              </a:rPr>
              <a:t>The </a:t>
            </a:r>
            <a:r>
              <a:rPr lang="en-US" sz="2700" dirty="0">
                <a:effectLst/>
              </a:rPr>
              <a:t>right of </a:t>
            </a:r>
            <a:r>
              <a:rPr lang="en-US" sz="2700" b="1" dirty="0">
                <a:solidFill>
                  <a:srgbClr val="FFFF00"/>
                </a:solidFill>
                <a:effectLst/>
              </a:rPr>
              <a:t>students</a:t>
            </a:r>
            <a:r>
              <a:rPr lang="en-US" sz="2700" dirty="0">
                <a:solidFill>
                  <a:srgbClr val="FFFF00"/>
                </a:solidFill>
                <a:effectLst/>
              </a:rPr>
              <a:t> </a:t>
            </a:r>
            <a:r>
              <a:rPr lang="en-US" sz="2700" dirty="0">
                <a:effectLst/>
              </a:rPr>
              <a:t>to learn and to develop their God-given </a:t>
            </a:r>
            <a:r>
              <a:rPr lang="en-US" sz="2700" dirty="0" smtClean="0">
                <a:effectLst/>
              </a:rPr>
              <a:t>talents, under the guidance of competent and committed faculty</a:t>
            </a:r>
            <a:endParaRPr lang="en-US" sz="2700" dirty="0"/>
          </a:p>
        </p:txBody>
      </p:sp>
      <p:sp>
        <p:nvSpPr>
          <p:cNvPr id="3" name="Title 2"/>
          <p:cNvSpPr>
            <a:spLocks noGrp="1"/>
          </p:cNvSpPr>
          <p:nvPr>
            <p:ph type="title"/>
          </p:nvPr>
        </p:nvSpPr>
        <p:spPr>
          <a:xfrm>
            <a:off x="381000" y="152400"/>
            <a:ext cx="8305800" cy="1371600"/>
          </a:xfrm>
        </p:spPr>
        <p:txBody>
          <a:bodyPr/>
          <a:lstStyle/>
          <a:p>
            <a:pPr algn="ctr"/>
            <a:r>
              <a:rPr lang="en-US" sz="3600" dirty="0" smtClean="0">
                <a:solidFill>
                  <a:schemeClr val="accent1"/>
                </a:solidFill>
              </a:rPr>
              <a:t>AAA Supports the Rights of Institutions, Faculty, Students</a:t>
            </a:r>
            <a:endParaRPr lang="en-US" sz="3600" dirty="0">
              <a:solidFill>
                <a:schemeClr val="accent1"/>
              </a:solidFill>
            </a:endParaRPr>
          </a:p>
        </p:txBody>
      </p:sp>
    </p:spTree>
    <p:extLst>
      <p:ext uri="{BB962C8B-B14F-4D97-AF65-F5344CB8AC3E}">
        <p14:creationId xmlns:p14="http://schemas.microsoft.com/office/powerpoint/2010/main" val="3585904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02812270"/>
              </p:ext>
            </p:extLst>
          </p:nvPr>
        </p:nvGraphicFramePr>
        <p:xfrm>
          <a:off x="304800" y="838200"/>
          <a:ext cx="85344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81000" y="228600"/>
            <a:ext cx="8305800" cy="685800"/>
          </a:xfrm>
        </p:spPr>
        <p:txBody>
          <a:bodyPr/>
          <a:lstStyle/>
          <a:p>
            <a:pPr algn="ctr"/>
            <a:r>
              <a:rPr lang="en-US" sz="4000" dirty="0" smtClean="0">
                <a:solidFill>
                  <a:schemeClr val="accent1"/>
                </a:solidFill>
              </a:rPr>
              <a:t>AAA Accreditation Responsibilities</a:t>
            </a:r>
            <a:endParaRPr lang="en-US" sz="4000" dirty="0">
              <a:solidFill>
                <a:schemeClr val="accent1"/>
              </a:solidFill>
            </a:endParaRPr>
          </a:p>
        </p:txBody>
      </p:sp>
    </p:spTree>
    <p:extLst>
      <p:ext uri="{BB962C8B-B14F-4D97-AF65-F5344CB8AC3E}">
        <p14:creationId xmlns:p14="http://schemas.microsoft.com/office/powerpoint/2010/main" val="3361304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4555B82-DABA-48E4-8C31-6B2D6F18643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429281E-F1A8-431E-B21B-B9428A7DE8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9677CC1-DDA5-4789-998D-8AC7737D9F1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22555162"/>
              </p:ext>
            </p:extLst>
          </p:nvPr>
        </p:nvGraphicFramePr>
        <p:xfrm>
          <a:off x="304800" y="1219200"/>
          <a:ext cx="8534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381000" y="228600"/>
            <a:ext cx="8305800" cy="838200"/>
          </a:xfrm>
        </p:spPr>
        <p:txBody>
          <a:bodyPr/>
          <a:lstStyle/>
          <a:p>
            <a:pPr algn="ctr"/>
            <a:r>
              <a:rPr lang="en-US" sz="4000" dirty="0" smtClean="0">
                <a:solidFill>
                  <a:schemeClr val="accent1"/>
                </a:solidFill>
              </a:rPr>
              <a:t>AAA Accreditation Objectives</a:t>
            </a:r>
            <a:endParaRPr lang="en-US" sz="4000" dirty="0">
              <a:solidFill>
                <a:schemeClr val="accent1"/>
              </a:solidFill>
            </a:endParaRPr>
          </a:p>
        </p:txBody>
      </p:sp>
    </p:spTree>
    <p:extLst>
      <p:ext uri="{BB962C8B-B14F-4D97-AF65-F5344CB8AC3E}">
        <p14:creationId xmlns:p14="http://schemas.microsoft.com/office/powerpoint/2010/main" val="22399686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14555B82-DABA-48E4-8C31-6B2D6F18643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D429281E-F1A8-431E-B21B-B9428A7DE8A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B9677CC1-DDA5-4789-998D-8AC7737D9F1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00DD875F-1FC2-41A5-BFBE-FE8FC888C3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371600"/>
            <a:ext cx="8305800" cy="5181599"/>
          </a:xfrm>
        </p:spPr>
        <p:txBody>
          <a:bodyPr>
            <a:noAutofit/>
          </a:bodyPr>
          <a:lstStyle/>
          <a:p>
            <a:r>
              <a:rPr lang="en-US" sz="3200" dirty="0" smtClean="0"/>
              <a:t>Like </a:t>
            </a:r>
            <a:r>
              <a:rPr lang="en-US" sz="3200" dirty="0"/>
              <a:t>other accrediting bodies, the </a:t>
            </a:r>
            <a:r>
              <a:rPr lang="en-US" sz="3200" dirty="0" smtClean="0"/>
              <a:t>Adventist Accrediting </a:t>
            </a:r>
            <a:r>
              <a:rPr lang="en-US" sz="3200" dirty="0"/>
              <a:t>Association (AAA) </a:t>
            </a:r>
            <a:r>
              <a:rPr lang="en-US" sz="3200" dirty="0">
                <a:solidFill>
                  <a:srgbClr val="FFFF00"/>
                </a:solidFill>
              </a:rPr>
              <a:t>evaluates </a:t>
            </a:r>
            <a:r>
              <a:rPr lang="en-US" sz="3200" dirty="0" smtClean="0">
                <a:solidFill>
                  <a:srgbClr val="FFFF00"/>
                </a:solidFill>
              </a:rPr>
              <a:t>conformity to</a:t>
            </a:r>
            <a:r>
              <a:rPr lang="en-US" sz="3200" dirty="0" smtClean="0"/>
              <a:t> </a:t>
            </a:r>
            <a:r>
              <a:rPr lang="en-US" sz="3200" dirty="0"/>
              <a:t>threshold </a:t>
            </a:r>
            <a:r>
              <a:rPr lang="en-US" sz="3200" dirty="0">
                <a:solidFill>
                  <a:srgbClr val="FFFF00"/>
                </a:solidFill>
              </a:rPr>
              <a:t>standards</a:t>
            </a:r>
            <a:r>
              <a:rPr lang="en-US" sz="3200" dirty="0"/>
              <a:t> of academic quality. </a:t>
            </a:r>
            <a:endParaRPr lang="en-US" sz="3200" dirty="0" smtClean="0"/>
          </a:p>
          <a:p>
            <a:r>
              <a:rPr lang="en-US" sz="3200" dirty="0" smtClean="0"/>
              <a:t>But because </a:t>
            </a:r>
            <a:r>
              <a:rPr lang="en-US" sz="3200" dirty="0"/>
              <a:t>Adventist education is based on a </a:t>
            </a:r>
            <a:r>
              <a:rPr lang="en-US" sz="3200" dirty="0" smtClean="0"/>
              <a:t>broad definition </a:t>
            </a:r>
            <a:r>
              <a:rPr lang="en-US" sz="3200" dirty="0"/>
              <a:t>of wholistic education in the context of </a:t>
            </a:r>
            <a:r>
              <a:rPr lang="en-US" sz="3200" dirty="0" smtClean="0"/>
              <a:t>a redemptive </a:t>
            </a:r>
            <a:r>
              <a:rPr lang="en-US" sz="3200" dirty="0"/>
              <a:t>goal, the </a:t>
            </a:r>
            <a:r>
              <a:rPr lang="en-US" sz="3200" dirty="0">
                <a:solidFill>
                  <a:srgbClr val="FFFF00"/>
                </a:solidFill>
              </a:rPr>
              <a:t>AAA also evaluates </a:t>
            </a:r>
            <a:r>
              <a:rPr lang="en-US" sz="3200" dirty="0" smtClean="0">
                <a:solidFill>
                  <a:srgbClr val="FFFF00"/>
                </a:solidFill>
              </a:rPr>
              <a:t>evidence </a:t>
            </a:r>
            <a:r>
              <a:rPr lang="en-US" sz="3200" dirty="0" smtClean="0"/>
              <a:t>that </a:t>
            </a:r>
            <a:r>
              <a:rPr lang="en-US" sz="3200" dirty="0"/>
              <a:t>the school is achieving </a:t>
            </a:r>
            <a:r>
              <a:rPr lang="en-US" sz="3200" dirty="0">
                <a:solidFill>
                  <a:srgbClr val="FFFF00"/>
                </a:solidFill>
              </a:rPr>
              <a:t>success in the </a:t>
            </a:r>
            <a:r>
              <a:rPr lang="en-US" sz="3200" dirty="0" smtClean="0">
                <a:solidFill>
                  <a:srgbClr val="FFFF00"/>
                </a:solidFill>
              </a:rPr>
              <a:t>spiritual domain</a:t>
            </a:r>
            <a:r>
              <a:rPr lang="en-US" sz="3200" dirty="0" smtClean="0"/>
              <a:t> </a:t>
            </a:r>
            <a:r>
              <a:rPr lang="en-US" sz="3200" dirty="0"/>
              <a:t>and that it is truly “Adventist.”</a:t>
            </a:r>
            <a:r>
              <a:rPr lang="en-US" sz="3200" dirty="0" smtClean="0">
                <a:effectLst/>
              </a:rPr>
              <a:t> </a:t>
            </a:r>
            <a:endParaRPr lang="en-US" sz="3200" dirty="0"/>
          </a:p>
        </p:txBody>
      </p:sp>
      <p:sp>
        <p:nvSpPr>
          <p:cNvPr id="3" name="Title 2"/>
          <p:cNvSpPr>
            <a:spLocks noGrp="1"/>
          </p:cNvSpPr>
          <p:nvPr>
            <p:ph type="title"/>
          </p:nvPr>
        </p:nvSpPr>
        <p:spPr>
          <a:xfrm>
            <a:off x="152400" y="152400"/>
            <a:ext cx="8839200" cy="1066800"/>
          </a:xfrm>
        </p:spPr>
        <p:txBody>
          <a:bodyPr/>
          <a:lstStyle/>
          <a:p>
            <a:pPr algn="ct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3200" dirty="0">
                <a:solidFill>
                  <a:schemeClr val="accent1"/>
                </a:solidFill>
              </a:rPr>
              <a:t>AAA Role: Assuring Truly </a:t>
            </a:r>
            <a:br>
              <a:rPr lang="en-US" sz="3200" dirty="0">
                <a:solidFill>
                  <a:schemeClr val="accent1"/>
                </a:solidFill>
              </a:rPr>
            </a:br>
            <a:r>
              <a:rPr lang="en-US" sz="3200" dirty="0">
                <a:solidFill>
                  <a:schemeClr val="accent1"/>
                </a:solidFill>
              </a:rPr>
              <a:t>Adventist Education Happens</a:t>
            </a:r>
          </a:p>
        </p:txBody>
      </p:sp>
    </p:spTree>
    <p:extLst>
      <p:ext uri="{BB962C8B-B14F-4D97-AF65-F5344CB8AC3E}">
        <p14:creationId xmlns:p14="http://schemas.microsoft.com/office/powerpoint/2010/main" val="3673170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839200" cy="5105400"/>
          </a:xfrm>
        </p:spPr>
        <p:txBody>
          <a:bodyPr>
            <a:noAutofit/>
          </a:bodyPr>
          <a:lstStyle/>
          <a:p>
            <a:r>
              <a:rPr lang="en-US" dirty="0"/>
              <a:t>The </a:t>
            </a:r>
            <a:r>
              <a:rPr lang="en-US" dirty="0">
                <a:solidFill>
                  <a:srgbClr val="FFFF00"/>
                </a:solidFill>
              </a:rPr>
              <a:t>major function of the AAA</a:t>
            </a:r>
            <a:r>
              <a:rPr lang="en-US" dirty="0"/>
              <a:t> is to </a:t>
            </a:r>
            <a:r>
              <a:rPr lang="en-US" dirty="0">
                <a:solidFill>
                  <a:srgbClr val="FFFF00"/>
                </a:solidFill>
              </a:rPr>
              <a:t>visit and consider accreditation or </a:t>
            </a:r>
            <a:r>
              <a:rPr lang="en-US" dirty="0" smtClean="0">
                <a:solidFill>
                  <a:srgbClr val="FFFF00"/>
                </a:solidFill>
              </a:rPr>
              <a:t>re-accreditation</a:t>
            </a:r>
            <a:r>
              <a:rPr lang="en-US" dirty="0" smtClean="0"/>
              <a:t> of </a:t>
            </a:r>
            <a:r>
              <a:rPr lang="en-US" dirty="0"/>
              <a:t>all </a:t>
            </a:r>
            <a:r>
              <a:rPr lang="en-US" dirty="0" smtClean="0"/>
              <a:t>Seventh-day Adventist </a:t>
            </a:r>
            <a:r>
              <a:rPr lang="en-US" dirty="0"/>
              <a:t>higher education institutions</a:t>
            </a:r>
            <a:r>
              <a:rPr lang="en-US" dirty="0" smtClean="0"/>
              <a:t>.</a:t>
            </a:r>
          </a:p>
          <a:p>
            <a:r>
              <a:rPr lang="en-US" dirty="0" smtClean="0"/>
              <a:t>A variety of indicators are examined to </a:t>
            </a:r>
            <a:r>
              <a:rPr lang="en-US" dirty="0" smtClean="0">
                <a:solidFill>
                  <a:srgbClr val="FFFF00"/>
                </a:solidFill>
              </a:rPr>
              <a:t>affirm that the overall educational experience</a:t>
            </a:r>
            <a:r>
              <a:rPr lang="en-US" dirty="0" smtClean="0"/>
              <a:t> furthers the development of the </a:t>
            </a:r>
            <a:r>
              <a:rPr lang="en-US" dirty="0" smtClean="0">
                <a:solidFill>
                  <a:srgbClr val="FFFF00"/>
                </a:solidFill>
              </a:rPr>
              <a:t>whole person and promotes a biblical worldview</a:t>
            </a:r>
            <a:r>
              <a:rPr lang="en-US" dirty="0" smtClean="0"/>
              <a:t>. </a:t>
            </a:r>
          </a:p>
        </p:txBody>
      </p:sp>
      <p:sp>
        <p:nvSpPr>
          <p:cNvPr id="3" name="Title 2"/>
          <p:cNvSpPr>
            <a:spLocks noGrp="1"/>
          </p:cNvSpPr>
          <p:nvPr>
            <p:ph type="title"/>
          </p:nvPr>
        </p:nvSpPr>
        <p:spPr>
          <a:xfrm>
            <a:off x="152400" y="0"/>
            <a:ext cx="8839200" cy="1371600"/>
          </a:xfrm>
        </p:spPr>
        <p:txBody>
          <a:bodyPr/>
          <a:lstStyle/>
          <a:p>
            <a:pPr algn="ct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4000" dirty="0" smtClean="0">
                <a:solidFill>
                  <a:schemeClr val="accent1"/>
                </a:solidFill>
              </a:rPr>
              <a:t>AAA </a:t>
            </a:r>
            <a:r>
              <a:rPr lang="en-US" sz="4000" dirty="0">
                <a:solidFill>
                  <a:schemeClr val="accent1"/>
                </a:solidFill>
              </a:rPr>
              <a:t>Role</a:t>
            </a:r>
            <a:r>
              <a:rPr lang="en-US" sz="4000" dirty="0" smtClean="0">
                <a:solidFill>
                  <a:schemeClr val="accent1"/>
                </a:solidFill>
              </a:rPr>
              <a:t>: Assuring Truly </a:t>
            </a:r>
            <a:br>
              <a:rPr lang="en-US" sz="4000" dirty="0" smtClean="0">
                <a:solidFill>
                  <a:schemeClr val="accent1"/>
                </a:solidFill>
              </a:rPr>
            </a:br>
            <a:r>
              <a:rPr lang="en-US" sz="4000" dirty="0" smtClean="0">
                <a:solidFill>
                  <a:schemeClr val="accent1"/>
                </a:solidFill>
              </a:rPr>
              <a:t>Adventist Education Happens</a:t>
            </a:r>
            <a:endParaRPr lang="en-US" sz="4000" dirty="0">
              <a:solidFill>
                <a:schemeClr val="accent1"/>
              </a:solidFill>
            </a:endParaRPr>
          </a:p>
        </p:txBody>
      </p:sp>
    </p:spTree>
    <p:extLst>
      <p:ext uri="{BB962C8B-B14F-4D97-AF65-F5344CB8AC3E}">
        <p14:creationId xmlns:p14="http://schemas.microsoft.com/office/powerpoint/2010/main" val="1000689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91224386"/>
              </p:ext>
            </p:extLst>
          </p:nvPr>
        </p:nvGraphicFramePr>
        <p:xfrm>
          <a:off x="5334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pPr algn="ctr"/>
            <a:r>
              <a:rPr lang="en-US" dirty="0">
                <a:solidFill>
                  <a:schemeClr val="accent1"/>
                </a:solidFill>
              </a:rPr>
              <a:t>Types of AAA Visits</a:t>
            </a:r>
            <a:endParaRPr lang="en-US" dirty="0"/>
          </a:p>
        </p:txBody>
      </p:sp>
    </p:spTree>
    <p:extLst>
      <p:ext uri="{BB962C8B-B14F-4D97-AF65-F5344CB8AC3E}">
        <p14:creationId xmlns:p14="http://schemas.microsoft.com/office/powerpoint/2010/main" val="2809753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84F50A4-A871-4133-8582-1CD074164B9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C1002ED6-E378-4397-939D-251875966EC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344CE2BE-2927-4A6F-84BB-955E3EDE7E8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16444F1E-4B34-4AA1-B754-53848C558B7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8888F518-24CD-44E4-9E65-0D66DEC565C5}"/>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46496198-38E2-46CA-BC4C-A339CAE22F1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1A487E0B-FBB7-4FA0-80A1-3A1D0B60A7E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C2D76399-0393-4977-BD01-6B6BD24836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295400"/>
          </a:xfrm>
        </p:spPr>
        <p:txBody>
          <a:bodyPr/>
          <a:lstStyle/>
          <a:p>
            <a:pPr algn="ctr"/>
            <a:r>
              <a:rPr lang="en-US" sz="4000" dirty="0" smtClean="0">
                <a:solidFill>
                  <a:schemeClr val="accent1"/>
                </a:solidFill>
              </a:rPr>
              <a:t>Adventist Accrediting Association</a:t>
            </a:r>
            <a:br>
              <a:rPr lang="en-US" sz="4000" dirty="0" smtClean="0">
                <a:solidFill>
                  <a:schemeClr val="accent1"/>
                </a:solidFill>
              </a:rPr>
            </a:br>
            <a:r>
              <a:rPr lang="en-US" sz="4000" dirty="0" smtClean="0">
                <a:solidFill>
                  <a:schemeClr val="accent1"/>
                </a:solidFill>
              </a:rPr>
              <a:t>Articles of Incorporation</a:t>
            </a:r>
            <a:endParaRPr lang="en-US" sz="4000" dirty="0">
              <a:solidFill>
                <a:schemeClr val="accent1"/>
              </a:solidFill>
            </a:endParaRPr>
          </a:p>
        </p:txBody>
      </p:sp>
      <p:sp>
        <p:nvSpPr>
          <p:cNvPr id="3" name="Content Placeholder 2"/>
          <p:cNvSpPr>
            <a:spLocks noGrp="1"/>
          </p:cNvSpPr>
          <p:nvPr>
            <p:ph idx="1"/>
          </p:nvPr>
        </p:nvSpPr>
        <p:spPr>
          <a:xfrm>
            <a:off x="152400" y="1524000"/>
            <a:ext cx="8763000" cy="5105401"/>
          </a:xfrm>
        </p:spPr>
        <p:txBody>
          <a:bodyPr>
            <a:noAutofit/>
          </a:bodyPr>
          <a:lstStyle/>
          <a:p>
            <a:pPr marL="474662" indent="-457200">
              <a:lnSpc>
                <a:spcPct val="95000"/>
              </a:lnSpc>
              <a:spcBef>
                <a:spcPts val="1200"/>
              </a:spcBef>
            </a:pPr>
            <a:r>
              <a:rPr lang="en-US" sz="3500" dirty="0">
                <a:solidFill>
                  <a:srgbClr val="FFFF00"/>
                </a:solidFill>
                <a:cs typeface="Calibri" pitchFamily="34" charset="0"/>
              </a:rPr>
              <a:t>Adventist Accrediting Association is organized</a:t>
            </a:r>
            <a:r>
              <a:rPr lang="en-US" sz="3500" dirty="0">
                <a:solidFill>
                  <a:srgbClr val="FFFF99"/>
                </a:solidFill>
                <a:cs typeface="Calibri" pitchFamily="34" charset="0"/>
              </a:rPr>
              <a:t> </a:t>
            </a:r>
            <a:r>
              <a:rPr lang="en-US" sz="3500" dirty="0">
                <a:cs typeface="Calibri" pitchFamily="34" charset="0"/>
              </a:rPr>
              <a:t>and shall be </a:t>
            </a:r>
            <a:r>
              <a:rPr lang="en-US" sz="3500" dirty="0" smtClean="0">
                <a:cs typeface="Calibri" pitchFamily="34" charset="0"/>
              </a:rPr>
              <a:t>operated exclusively </a:t>
            </a:r>
            <a:r>
              <a:rPr lang="en-US" sz="3500" dirty="0">
                <a:cs typeface="Calibri" pitchFamily="34" charset="0"/>
              </a:rPr>
              <a:t>as a not-for-profit, non-stock, charitable, educational, scientific and </a:t>
            </a:r>
            <a:r>
              <a:rPr lang="en-US" sz="3500" dirty="0" smtClean="0">
                <a:cs typeface="Calibri" pitchFamily="34" charset="0"/>
              </a:rPr>
              <a:t>religious organization </a:t>
            </a:r>
            <a:r>
              <a:rPr lang="en-US" sz="3500" dirty="0">
                <a:cs typeface="Calibri" pitchFamily="34" charset="0"/>
              </a:rPr>
              <a:t>within the meaning of Section 50 I ( c )(3) of the Internal Revenue Code of 1986 and </a:t>
            </a:r>
            <a:r>
              <a:rPr lang="en-US" sz="3500" dirty="0" smtClean="0">
                <a:cs typeface="Calibri" pitchFamily="34" charset="0"/>
              </a:rPr>
              <a:t>the regulations </a:t>
            </a:r>
            <a:r>
              <a:rPr lang="en-US" sz="3500" dirty="0">
                <a:cs typeface="Calibri" pitchFamily="34" charset="0"/>
              </a:rPr>
              <a:t>thereunder, as they now exist or may hereafter be amended (collectively the "</a:t>
            </a:r>
            <a:r>
              <a:rPr lang="en-US" sz="3500" dirty="0" smtClean="0">
                <a:cs typeface="Calibri" pitchFamily="34" charset="0"/>
              </a:rPr>
              <a:t>Internal Revenue </a:t>
            </a:r>
            <a:r>
              <a:rPr lang="en-US" sz="3500" dirty="0">
                <a:cs typeface="Calibri" pitchFamily="34" charset="0"/>
              </a:rPr>
              <a:t>Code"), </a:t>
            </a:r>
            <a:r>
              <a:rPr lang="en-US" sz="3500" dirty="0">
                <a:solidFill>
                  <a:srgbClr val="FFFF00"/>
                </a:solidFill>
                <a:cs typeface="Calibri" pitchFamily="34" charset="0"/>
              </a:rPr>
              <a:t>for the following purposes</a:t>
            </a:r>
            <a:r>
              <a:rPr lang="en-US" sz="3500" dirty="0">
                <a:cs typeface="Calibri" pitchFamily="34" charset="0"/>
              </a:rPr>
              <a:t>:</a:t>
            </a:r>
            <a:endParaRPr lang="en-US" sz="3500" dirty="0" smtClean="0">
              <a:cs typeface="Calibri" pitchFamily="34" charset="0"/>
            </a:endParaRPr>
          </a:p>
        </p:txBody>
      </p:sp>
    </p:spTree>
    <p:extLst>
      <p:ext uri="{BB962C8B-B14F-4D97-AF65-F5344CB8AC3E}">
        <p14:creationId xmlns:p14="http://schemas.microsoft.com/office/powerpoint/2010/main" val="335393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03469377"/>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solidFill>
                  <a:schemeClr val="accent1"/>
                </a:solidFill>
              </a:rPr>
              <a:t>Regular Visit</a:t>
            </a:r>
            <a:endParaRPr lang="en-US" dirty="0">
              <a:solidFill>
                <a:schemeClr val="accent1"/>
              </a:solidFill>
            </a:endParaRPr>
          </a:p>
        </p:txBody>
      </p:sp>
    </p:spTree>
    <p:extLst>
      <p:ext uri="{BB962C8B-B14F-4D97-AF65-F5344CB8AC3E}">
        <p14:creationId xmlns:p14="http://schemas.microsoft.com/office/powerpoint/2010/main" val="2238167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19508212"/>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381000"/>
            <a:ext cx="8763000" cy="762000"/>
          </a:xfrm>
        </p:spPr>
        <p:txBody>
          <a:bodyPr/>
          <a:lstStyle/>
          <a:p>
            <a:pPr algn="ctr"/>
            <a:r>
              <a:rPr lang="en-US" sz="3400" dirty="0" smtClean="0">
                <a:solidFill>
                  <a:schemeClr val="accent1"/>
                </a:solidFill>
              </a:rPr>
              <a:t>Form A: Institution of Excellence Standards</a:t>
            </a:r>
            <a:endParaRPr lang="en-US" sz="3400" dirty="0">
              <a:solidFill>
                <a:schemeClr val="accent1"/>
              </a:solidFill>
            </a:endParaRPr>
          </a:p>
        </p:txBody>
      </p:sp>
    </p:spTree>
    <p:extLst>
      <p:ext uri="{BB962C8B-B14F-4D97-AF65-F5344CB8AC3E}">
        <p14:creationId xmlns:p14="http://schemas.microsoft.com/office/powerpoint/2010/main" val="2982334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49484692"/>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381000"/>
            <a:ext cx="8839200" cy="914400"/>
          </a:xfrm>
        </p:spPr>
        <p:txBody>
          <a:bodyPr/>
          <a:lstStyle/>
          <a:p>
            <a:pPr algn="ctr"/>
            <a:r>
              <a:rPr lang="en-US" sz="3400" dirty="0">
                <a:solidFill>
                  <a:srgbClr val="FFD965"/>
                </a:solidFill>
              </a:rPr>
              <a:t>Form A: Institution of Excellence Standards</a:t>
            </a:r>
            <a:endParaRPr lang="en-US" sz="4400" dirty="0">
              <a:solidFill>
                <a:schemeClr val="accent1"/>
              </a:solidFill>
            </a:endParaRPr>
          </a:p>
        </p:txBody>
      </p:sp>
    </p:spTree>
    <p:extLst>
      <p:ext uri="{BB962C8B-B14F-4D97-AF65-F5344CB8AC3E}">
        <p14:creationId xmlns:p14="http://schemas.microsoft.com/office/powerpoint/2010/main" val="191843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47341396"/>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304800"/>
            <a:ext cx="8763000" cy="838200"/>
          </a:xfrm>
        </p:spPr>
        <p:txBody>
          <a:bodyPr/>
          <a:lstStyle/>
          <a:p>
            <a:pPr algn="ct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3400" dirty="0">
                <a:solidFill>
                  <a:srgbClr val="FFD965"/>
                </a:solidFill>
              </a:rPr>
              <a:t>Form A: Institution of Excellence Standards</a:t>
            </a:r>
            <a:endParaRPr lang="en-US" sz="4400" dirty="0">
              <a:solidFill>
                <a:schemeClr val="accent1"/>
              </a:solidFill>
            </a:endParaRPr>
          </a:p>
        </p:txBody>
      </p:sp>
    </p:spTree>
    <p:extLst>
      <p:ext uri="{BB962C8B-B14F-4D97-AF65-F5344CB8AC3E}">
        <p14:creationId xmlns:p14="http://schemas.microsoft.com/office/powerpoint/2010/main" val="4776688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21512238"/>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381000"/>
            <a:ext cx="8763000" cy="914400"/>
          </a:xfrm>
        </p:spPr>
        <p:txBody>
          <a:bodyPr/>
          <a:lstStyle/>
          <a:p>
            <a:pPr algn="ctr"/>
            <a:r>
              <a:rPr lang="en-US" sz="3400" dirty="0">
                <a:solidFill>
                  <a:srgbClr val="FFD965"/>
                </a:solidFill>
              </a:rPr>
              <a:t>Form A: Institution of Excellence Standards</a:t>
            </a:r>
            <a:endParaRPr lang="en-US" sz="4400" dirty="0"/>
          </a:p>
        </p:txBody>
      </p:sp>
    </p:spTree>
    <p:extLst>
      <p:ext uri="{BB962C8B-B14F-4D97-AF65-F5344CB8AC3E}">
        <p14:creationId xmlns:p14="http://schemas.microsoft.com/office/powerpoint/2010/main" val="1295951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51803617"/>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381000"/>
            <a:ext cx="8763000" cy="914400"/>
          </a:xfrm>
        </p:spPr>
        <p:txBody>
          <a:bodyPr/>
          <a:lstStyle/>
          <a:p>
            <a:r>
              <a:rPr lang="en-US" sz="3400" dirty="0">
                <a:solidFill>
                  <a:srgbClr val="FFD965"/>
                </a:solidFill>
              </a:rPr>
              <a:t>Form A: Institution of Excellence Standards</a:t>
            </a:r>
            <a:endParaRPr lang="en-US" sz="4400" dirty="0">
              <a:solidFill>
                <a:schemeClr val="accent1"/>
              </a:solidFill>
            </a:endParaRPr>
          </a:p>
        </p:txBody>
      </p:sp>
    </p:spTree>
    <p:extLst>
      <p:ext uri="{BB962C8B-B14F-4D97-AF65-F5344CB8AC3E}">
        <p14:creationId xmlns:p14="http://schemas.microsoft.com/office/powerpoint/2010/main" val="222979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47159323"/>
              </p:ext>
            </p:extLst>
          </p:nvPr>
        </p:nvGraphicFramePr>
        <p:xfrm>
          <a:off x="381000" y="1600200"/>
          <a:ext cx="83058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381000"/>
            <a:ext cx="8686800" cy="914400"/>
          </a:xfrm>
        </p:spPr>
        <p:txBody>
          <a:bodyPr/>
          <a:lstStyle/>
          <a:p>
            <a:r>
              <a:rPr lang="en-US" sz="3400" dirty="0">
                <a:solidFill>
                  <a:srgbClr val="FFD965"/>
                </a:solidFill>
              </a:rPr>
              <a:t>Form A: Institution of Excellence Standards</a:t>
            </a:r>
            <a:endParaRPr lang="en-US" sz="4400" dirty="0">
              <a:solidFill>
                <a:schemeClr val="accent1"/>
              </a:solidFill>
            </a:endParaRPr>
          </a:p>
        </p:txBody>
      </p:sp>
    </p:spTree>
    <p:extLst>
      <p:ext uri="{BB962C8B-B14F-4D97-AF65-F5344CB8AC3E}">
        <p14:creationId xmlns:p14="http://schemas.microsoft.com/office/powerpoint/2010/main" val="3676635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19594943"/>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lstStyle/>
          <a:p>
            <a:r>
              <a:rPr lang="en-US" dirty="0" smtClean="0">
                <a:solidFill>
                  <a:schemeClr val="accent1"/>
                </a:solidFill>
              </a:rPr>
              <a:t>Regular Visit</a:t>
            </a:r>
            <a:endParaRPr lang="en-US" dirty="0">
              <a:solidFill>
                <a:schemeClr val="accent1"/>
              </a:solidFill>
            </a:endParaRPr>
          </a:p>
        </p:txBody>
      </p:sp>
    </p:spTree>
    <p:extLst>
      <p:ext uri="{BB962C8B-B14F-4D97-AF65-F5344CB8AC3E}">
        <p14:creationId xmlns:p14="http://schemas.microsoft.com/office/powerpoint/2010/main" val="2480961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B1A54CE1-5BF7-4CE8-A7C8-10EBCD52C08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3094056"/>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228600" y="381000"/>
            <a:ext cx="8763000" cy="762000"/>
          </a:xfrm>
        </p:spPr>
        <p:txBody>
          <a:bodyPr/>
          <a:lstStyle/>
          <a:p>
            <a:pPr algn="ctr"/>
            <a:r>
              <a:rPr lang="en-US" sz="3400" dirty="0" smtClean="0">
                <a:solidFill>
                  <a:schemeClr val="accent1"/>
                </a:solidFill>
              </a:rPr>
              <a:t>Form B: Institution of Excellence Standards</a:t>
            </a:r>
            <a:endParaRPr lang="en-US" sz="3400" dirty="0">
              <a:solidFill>
                <a:schemeClr val="accent1"/>
              </a:solidFill>
            </a:endParaRPr>
          </a:p>
        </p:txBody>
      </p:sp>
    </p:spTree>
    <p:extLst>
      <p:ext uri="{BB962C8B-B14F-4D97-AF65-F5344CB8AC3E}">
        <p14:creationId xmlns:p14="http://schemas.microsoft.com/office/powerpoint/2010/main" val="3761802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633350585"/>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381000"/>
            <a:ext cx="8839200" cy="914400"/>
          </a:xfrm>
        </p:spPr>
        <p:txBody>
          <a:bodyPr/>
          <a:lstStyle/>
          <a:p>
            <a:pPr algn="ctr"/>
            <a:r>
              <a:rPr lang="en-US" sz="3400" dirty="0">
                <a:solidFill>
                  <a:schemeClr val="accent1"/>
                </a:solidFill>
              </a:rPr>
              <a:t>Form </a:t>
            </a:r>
            <a:r>
              <a:rPr lang="en-US" sz="3400" dirty="0" smtClean="0">
                <a:solidFill>
                  <a:schemeClr val="accent1"/>
                </a:solidFill>
              </a:rPr>
              <a:t>B: </a:t>
            </a:r>
            <a:r>
              <a:rPr lang="en-US" sz="3400" dirty="0">
                <a:solidFill>
                  <a:schemeClr val="accent1"/>
                </a:solidFill>
              </a:rPr>
              <a:t>Institution of Excellence Standards</a:t>
            </a:r>
            <a:endParaRPr lang="en-US" sz="4400" dirty="0">
              <a:solidFill>
                <a:schemeClr val="accent1"/>
              </a:solidFill>
            </a:endParaRPr>
          </a:p>
        </p:txBody>
      </p:sp>
    </p:spTree>
    <p:extLst>
      <p:ext uri="{BB962C8B-B14F-4D97-AF65-F5344CB8AC3E}">
        <p14:creationId xmlns:p14="http://schemas.microsoft.com/office/powerpoint/2010/main" val="26111505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05800" cy="1143000"/>
          </a:xfrm>
        </p:spPr>
        <p:txBody>
          <a:bodyPr/>
          <a:lstStyle/>
          <a:p>
            <a:pPr algn="ctr"/>
            <a:r>
              <a:rPr lang="en-US" sz="3400" dirty="0" smtClean="0">
                <a:solidFill>
                  <a:schemeClr val="accent1"/>
                </a:solidFill>
              </a:rPr>
              <a:t>Adventist Accrediting Association </a:t>
            </a:r>
            <a:br>
              <a:rPr lang="en-US" sz="3400" dirty="0" smtClean="0">
                <a:solidFill>
                  <a:schemeClr val="accent1"/>
                </a:solidFill>
              </a:rPr>
            </a:br>
            <a:r>
              <a:rPr lang="en-US" sz="3400" dirty="0" smtClean="0">
                <a:solidFill>
                  <a:schemeClr val="accent1"/>
                </a:solidFill>
              </a:rPr>
              <a:t>Articles of Incorporation</a:t>
            </a:r>
            <a:endParaRPr lang="en-US" sz="3400" dirty="0">
              <a:solidFill>
                <a:schemeClr val="accent1"/>
              </a:solidFill>
            </a:endParaRPr>
          </a:p>
        </p:txBody>
      </p:sp>
      <p:sp>
        <p:nvSpPr>
          <p:cNvPr id="3" name="Content Placeholder 2"/>
          <p:cNvSpPr>
            <a:spLocks noGrp="1"/>
          </p:cNvSpPr>
          <p:nvPr>
            <p:ph idx="1"/>
          </p:nvPr>
        </p:nvSpPr>
        <p:spPr>
          <a:xfrm>
            <a:off x="152400" y="1143000"/>
            <a:ext cx="8763000" cy="5486401"/>
          </a:xfrm>
        </p:spPr>
        <p:txBody>
          <a:bodyPr>
            <a:noAutofit/>
          </a:bodyPr>
          <a:lstStyle/>
          <a:p>
            <a:pPr marL="474662" indent="-457200">
              <a:lnSpc>
                <a:spcPct val="95000"/>
              </a:lnSpc>
              <a:spcBef>
                <a:spcPts val="1200"/>
              </a:spcBef>
            </a:pPr>
            <a:r>
              <a:rPr lang="en-US" sz="3200" dirty="0" smtClean="0">
                <a:solidFill>
                  <a:srgbClr val="FFFF00"/>
                </a:solidFill>
                <a:cs typeface="Calibri" pitchFamily="34" charset="0"/>
              </a:rPr>
              <a:t>To </a:t>
            </a:r>
            <a:r>
              <a:rPr lang="en-US" sz="3200" dirty="0">
                <a:solidFill>
                  <a:srgbClr val="FFFF00"/>
                </a:solidFill>
                <a:cs typeface="Calibri" pitchFamily="34" charset="0"/>
              </a:rPr>
              <a:t>serve as the denominational accrediting authority </a:t>
            </a:r>
            <a:r>
              <a:rPr lang="en-US" sz="3200" dirty="0">
                <a:cs typeface="Calibri" pitchFamily="34" charset="0"/>
              </a:rPr>
              <a:t>for all tertiary and </a:t>
            </a:r>
            <a:r>
              <a:rPr lang="en-US" sz="3200" dirty="0" smtClean="0">
                <a:cs typeface="Calibri" pitchFamily="34" charset="0"/>
              </a:rPr>
              <a:t>graduate educational </a:t>
            </a:r>
            <a:r>
              <a:rPr lang="en-US" sz="3200" dirty="0">
                <a:cs typeface="Calibri" pitchFamily="34" charset="0"/>
              </a:rPr>
              <a:t>programs and institutions operated in the name of the Seventh-day Adventist </a:t>
            </a:r>
            <a:r>
              <a:rPr lang="en-US" sz="3200" dirty="0" smtClean="0">
                <a:cs typeface="Calibri" pitchFamily="34" charset="0"/>
              </a:rPr>
              <a:t>Church; </a:t>
            </a:r>
            <a:r>
              <a:rPr lang="en-US" sz="3200" dirty="0" smtClean="0">
                <a:solidFill>
                  <a:srgbClr val="FFFF00"/>
                </a:solidFill>
                <a:cs typeface="Calibri" pitchFamily="34" charset="0"/>
              </a:rPr>
              <a:t>to </a:t>
            </a:r>
            <a:r>
              <a:rPr lang="en-US" sz="3200" dirty="0">
                <a:solidFill>
                  <a:srgbClr val="FFFF00"/>
                </a:solidFill>
                <a:cs typeface="Calibri" pitchFamily="34" charset="0"/>
              </a:rPr>
              <a:t>review and endorse the accreditation of secondary schools</a:t>
            </a:r>
            <a:r>
              <a:rPr lang="en-US" sz="3200" dirty="0">
                <a:cs typeface="Calibri" pitchFamily="34" charset="0"/>
              </a:rPr>
              <a:t>; and to </a:t>
            </a:r>
            <a:r>
              <a:rPr lang="en-US" sz="3200" dirty="0">
                <a:solidFill>
                  <a:srgbClr val="FFFF00"/>
                </a:solidFill>
                <a:cs typeface="Calibri" pitchFamily="34" charset="0"/>
              </a:rPr>
              <a:t>evaluate the quality</a:t>
            </a:r>
            <a:r>
              <a:rPr lang="en-US" sz="3200" dirty="0">
                <a:solidFill>
                  <a:srgbClr val="FFFF99"/>
                </a:solidFill>
                <a:cs typeface="Calibri" pitchFamily="34" charset="0"/>
              </a:rPr>
              <a:t> </a:t>
            </a:r>
            <a:r>
              <a:rPr lang="en-US" sz="3200" dirty="0">
                <a:cs typeface="Calibri" pitchFamily="34" charset="0"/>
              </a:rPr>
              <a:t>of </a:t>
            </a:r>
            <a:r>
              <a:rPr lang="en-US" sz="3200" dirty="0" smtClean="0">
                <a:cs typeface="Calibri" pitchFamily="34" charset="0"/>
              </a:rPr>
              <a:t>the denominational </a:t>
            </a:r>
            <a:r>
              <a:rPr lang="en-US" sz="3200" dirty="0">
                <a:cs typeface="Calibri" pitchFamily="34" charset="0"/>
              </a:rPr>
              <a:t>institutions' programs </a:t>
            </a:r>
            <a:r>
              <a:rPr lang="en-US" sz="3200" dirty="0">
                <a:solidFill>
                  <a:srgbClr val="FFFF99"/>
                </a:solidFill>
                <a:cs typeface="Calibri" pitchFamily="34" charset="0"/>
              </a:rPr>
              <a:t>and</a:t>
            </a:r>
            <a:r>
              <a:rPr lang="en-US" sz="3200" dirty="0">
                <a:cs typeface="Calibri" pitchFamily="34" charset="0"/>
              </a:rPr>
              <a:t> their </a:t>
            </a:r>
            <a:r>
              <a:rPr lang="en-US" sz="3200" dirty="0">
                <a:solidFill>
                  <a:srgbClr val="FFFF00"/>
                </a:solidFill>
                <a:cs typeface="Calibri" pitchFamily="34" charset="0"/>
              </a:rPr>
              <a:t>implementation of the Seventh-day </a:t>
            </a:r>
            <a:r>
              <a:rPr lang="en-US" sz="3200" dirty="0" smtClean="0">
                <a:solidFill>
                  <a:srgbClr val="FFFF00"/>
                </a:solidFill>
                <a:cs typeface="Calibri" pitchFamily="34" charset="0"/>
              </a:rPr>
              <a:t>Adventist philosophy </a:t>
            </a:r>
            <a:r>
              <a:rPr lang="en-US" sz="3200" dirty="0">
                <a:solidFill>
                  <a:srgbClr val="FFFF00"/>
                </a:solidFill>
                <a:cs typeface="Calibri" pitchFamily="34" charset="0"/>
              </a:rPr>
              <a:t>of education</a:t>
            </a:r>
            <a:r>
              <a:rPr lang="en-US" sz="3200" dirty="0">
                <a:cs typeface="Calibri" pitchFamily="34" charset="0"/>
              </a:rPr>
              <a:t> in order to foster the unity and mission of the Church. </a:t>
            </a:r>
            <a:r>
              <a:rPr lang="en-US" sz="3200" dirty="0" smtClean="0">
                <a:cs typeface="Calibri" pitchFamily="34" charset="0"/>
              </a:rPr>
              <a:t>Adventist Accrediting </a:t>
            </a:r>
            <a:r>
              <a:rPr lang="en-US" sz="3200" dirty="0">
                <a:cs typeface="Calibri" pitchFamily="34" charset="0"/>
              </a:rPr>
              <a:t>Association is an integral part of the Seventh-day Adventist Church.</a:t>
            </a:r>
            <a:endParaRPr lang="en-US" sz="3200" dirty="0" smtClean="0">
              <a:cs typeface="Calibri" pitchFamily="34" charset="0"/>
            </a:endParaRPr>
          </a:p>
        </p:txBody>
      </p:sp>
    </p:spTree>
    <p:extLst>
      <p:ext uri="{BB962C8B-B14F-4D97-AF65-F5344CB8AC3E}">
        <p14:creationId xmlns:p14="http://schemas.microsoft.com/office/powerpoint/2010/main" val="37180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6317965"/>
              </p:ext>
            </p:extLst>
          </p:nvPr>
        </p:nvGraphicFramePr>
        <p:xfrm>
          <a:off x="381000" y="1600200"/>
          <a:ext cx="8305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304800"/>
            <a:ext cx="8763000" cy="838200"/>
          </a:xfrm>
        </p:spPr>
        <p:txBody>
          <a:bodyPr/>
          <a:lstStyle/>
          <a:p>
            <a:pPr algn="ct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4400" dirty="0">
                <a:solidFill>
                  <a:schemeClr val="accent1"/>
                </a:solidFill>
              </a:rPr>
              <a:t/>
            </a:r>
            <a:br>
              <a:rPr lang="en-US" sz="4400" dirty="0">
                <a:solidFill>
                  <a:schemeClr val="accent1"/>
                </a:solidFill>
              </a:rPr>
            </a:br>
            <a:r>
              <a:rPr lang="en-US" sz="4400" dirty="0" smtClean="0">
                <a:solidFill>
                  <a:schemeClr val="accent1"/>
                </a:solidFill>
              </a:rPr>
              <a:t/>
            </a:r>
            <a:br>
              <a:rPr lang="en-US" sz="4400" dirty="0" smtClean="0">
                <a:solidFill>
                  <a:schemeClr val="accent1"/>
                </a:solidFill>
              </a:rPr>
            </a:br>
            <a:r>
              <a:rPr lang="en-US" sz="3400" dirty="0">
                <a:solidFill>
                  <a:schemeClr val="accent1"/>
                </a:solidFill>
              </a:rPr>
              <a:t>Form </a:t>
            </a:r>
            <a:r>
              <a:rPr lang="en-US" sz="3400" dirty="0" smtClean="0">
                <a:solidFill>
                  <a:schemeClr val="accent1"/>
                </a:solidFill>
              </a:rPr>
              <a:t>B: </a:t>
            </a:r>
            <a:r>
              <a:rPr lang="en-US" sz="3400" dirty="0">
                <a:solidFill>
                  <a:schemeClr val="accent1"/>
                </a:solidFill>
              </a:rPr>
              <a:t>Institution of Excellence Standards</a:t>
            </a:r>
            <a:endParaRPr lang="en-US" sz="4400" dirty="0">
              <a:solidFill>
                <a:schemeClr val="accent1"/>
              </a:solidFill>
            </a:endParaRPr>
          </a:p>
        </p:txBody>
      </p:sp>
    </p:spTree>
    <p:extLst>
      <p:ext uri="{BB962C8B-B14F-4D97-AF65-F5344CB8AC3E}">
        <p14:creationId xmlns:p14="http://schemas.microsoft.com/office/powerpoint/2010/main" val="2846345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B1A54CE1-5BF7-4CE8-A7C8-10EBCD52C08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F667A1F1-C881-449C-94C7-876912CEBF3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79667337"/>
              </p:ext>
            </p:extLst>
          </p:nvPr>
        </p:nvGraphicFramePr>
        <p:xfrm>
          <a:off x="304800" y="1600200"/>
          <a:ext cx="83820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152400" y="381000"/>
            <a:ext cx="8763000" cy="914400"/>
          </a:xfrm>
        </p:spPr>
        <p:txBody>
          <a:bodyPr/>
          <a:lstStyle/>
          <a:p>
            <a:pPr algn="ctr"/>
            <a:r>
              <a:rPr lang="en-US" sz="3400" dirty="0">
                <a:solidFill>
                  <a:schemeClr val="accent1"/>
                </a:solidFill>
              </a:rPr>
              <a:t>Form </a:t>
            </a:r>
            <a:r>
              <a:rPr lang="en-US" sz="3400" dirty="0" smtClean="0">
                <a:solidFill>
                  <a:schemeClr val="accent1"/>
                </a:solidFill>
              </a:rPr>
              <a:t>B: </a:t>
            </a:r>
            <a:r>
              <a:rPr lang="en-US" sz="3400" dirty="0">
                <a:solidFill>
                  <a:schemeClr val="accent1"/>
                </a:solidFill>
              </a:rPr>
              <a:t>Institution of Excellence Standards</a:t>
            </a:r>
            <a:endParaRPr lang="en-US" sz="4400" dirty="0">
              <a:solidFill>
                <a:schemeClr val="accent1"/>
              </a:solidFill>
            </a:endParaRPr>
          </a:p>
        </p:txBody>
      </p:sp>
    </p:spTree>
    <p:extLst>
      <p:ext uri="{BB962C8B-B14F-4D97-AF65-F5344CB8AC3E}">
        <p14:creationId xmlns:p14="http://schemas.microsoft.com/office/powerpoint/2010/main" val="790320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5311FB1E-36C5-478F-8E36-D6D32E68D42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13B5F4D-C20A-420A-B87F-24164DC8B70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5562600"/>
          </a:xfrm>
        </p:spPr>
        <p:txBody>
          <a:bodyPr>
            <a:noAutofit/>
          </a:bodyPr>
          <a:lstStyle/>
          <a:p>
            <a:r>
              <a:rPr lang="en-US" sz="3200" dirty="0"/>
              <a:t>The accreditation </a:t>
            </a:r>
            <a:r>
              <a:rPr lang="en-US" sz="3200" dirty="0">
                <a:solidFill>
                  <a:srgbClr val="FFFF00"/>
                </a:solidFill>
              </a:rPr>
              <a:t>process is </a:t>
            </a:r>
            <a:r>
              <a:rPr lang="en-US" sz="3200" dirty="0" smtClean="0">
                <a:solidFill>
                  <a:srgbClr val="FFFF00"/>
                </a:solidFill>
              </a:rPr>
              <a:t>cyclical</a:t>
            </a:r>
            <a:r>
              <a:rPr lang="en-US" sz="3200" dirty="0" smtClean="0"/>
              <a:t> and </a:t>
            </a:r>
            <a:r>
              <a:rPr lang="en-US" sz="3200" dirty="0"/>
              <a:t>seeks to foster </a:t>
            </a:r>
            <a:r>
              <a:rPr lang="en-US" sz="3200" dirty="0">
                <a:solidFill>
                  <a:srgbClr val="FFFF00"/>
                </a:solidFill>
              </a:rPr>
              <a:t>continuous </a:t>
            </a:r>
            <a:r>
              <a:rPr lang="en-US" sz="3200" dirty="0" smtClean="0">
                <a:solidFill>
                  <a:srgbClr val="FFFF00"/>
                </a:solidFill>
              </a:rPr>
              <a:t>quality improvement</a:t>
            </a:r>
            <a:r>
              <a:rPr lang="en-US" sz="3200" dirty="0"/>
              <a:t>. Several months before </a:t>
            </a:r>
            <a:r>
              <a:rPr lang="en-US" sz="3200" dirty="0" smtClean="0"/>
              <a:t>a campus </a:t>
            </a:r>
            <a:r>
              <a:rPr lang="en-US" sz="3200" dirty="0"/>
              <a:t>accreditation visit by AAA </a:t>
            </a:r>
            <a:r>
              <a:rPr lang="en-US" sz="3200" dirty="0" smtClean="0"/>
              <a:t>representatives, the </a:t>
            </a:r>
            <a:r>
              <a:rPr lang="en-US" sz="3200" dirty="0"/>
              <a:t>institution writes a </a:t>
            </a:r>
            <a:r>
              <a:rPr lang="en-US" sz="3200" dirty="0" smtClean="0">
                <a:solidFill>
                  <a:srgbClr val="FFFF00"/>
                </a:solidFill>
              </a:rPr>
              <a:t>“Self-Study”</a:t>
            </a:r>
            <a:r>
              <a:rPr lang="en-US" sz="3200" dirty="0" smtClean="0"/>
              <a:t> report, </a:t>
            </a:r>
            <a:r>
              <a:rPr lang="en-US" sz="3200" dirty="0"/>
              <a:t>in which it reflects on </a:t>
            </a:r>
            <a:r>
              <a:rPr lang="en-US" sz="3200" dirty="0" smtClean="0"/>
              <a:t>its own </a:t>
            </a:r>
            <a:r>
              <a:rPr lang="en-US" sz="3200" dirty="0"/>
              <a:t>performance. The report also </a:t>
            </a:r>
            <a:r>
              <a:rPr lang="en-US" sz="3200" dirty="0" smtClean="0"/>
              <a:t>provides evidence </a:t>
            </a:r>
            <a:r>
              <a:rPr lang="en-US" sz="3200" dirty="0"/>
              <a:t>that it has </a:t>
            </a:r>
            <a:r>
              <a:rPr lang="en-US" sz="3200" dirty="0">
                <a:solidFill>
                  <a:srgbClr val="FFFF00"/>
                </a:solidFill>
              </a:rPr>
              <a:t>responded </a:t>
            </a:r>
            <a:r>
              <a:rPr lang="en-US" sz="3200" dirty="0" smtClean="0">
                <a:solidFill>
                  <a:srgbClr val="FFFF00"/>
                </a:solidFill>
              </a:rPr>
              <a:t>to recommendations from the </a:t>
            </a:r>
            <a:r>
              <a:rPr lang="en-US" sz="3200" dirty="0">
                <a:solidFill>
                  <a:srgbClr val="FFFF00"/>
                </a:solidFill>
              </a:rPr>
              <a:t>last </a:t>
            </a:r>
            <a:r>
              <a:rPr lang="en-US" sz="3200" dirty="0" smtClean="0">
                <a:solidFill>
                  <a:srgbClr val="FFFF00"/>
                </a:solidFill>
              </a:rPr>
              <a:t>visit, </a:t>
            </a:r>
            <a:r>
              <a:rPr lang="en-US" sz="3200" dirty="0"/>
              <a:t>provides </a:t>
            </a:r>
            <a:r>
              <a:rPr lang="en-US" sz="3200" dirty="0">
                <a:solidFill>
                  <a:srgbClr val="FFFF00"/>
                </a:solidFill>
              </a:rPr>
              <a:t>survey data</a:t>
            </a:r>
            <a:r>
              <a:rPr lang="en-US" sz="3200" dirty="0">
                <a:solidFill>
                  <a:schemeClr val="tx2"/>
                </a:solidFill>
              </a:rPr>
              <a:t> </a:t>
            </a:r>
            <a:r>
              <a:rPr lang="en-US" sz="3200" dirty="0"/>
              <a:t>regarding its </a:t>
            </a:r>
            <a:r>
              <a:rPr lang="en-US" sz="3200" dirty="0" smtClean="0"/>
              <a:t>performance, and shows </a:t>
            </a:r>
            <a:r>
              <a:rPr lang="en-US" sz="3200" dirty="0"/>
              <a:t>how it </a:t>
            </a:r>
            <a:r>
              <a:rPr lang="en-US" sz="3200" dirty="0">
                <a:solidFill>
                  <a:srgbClr val="FFFF00"/>
                </a:solidFill>
              </a:rPr>
              <a:t>meets or exceeds </a:t>
            </a:r>
            <a:r>
              <a:rPr lang="en-US" sz="3200" dirty="0" smtClean="0">
                <a:solidFill>
                  <a:srgbClr val="FFFF00"/>
                </a:solidFill>
              </a:rPr>
              <a:t>standards and </a:t>
            </a:r>
            <a:r>
              <a:rPr lang="en-US" sz="3200" dirty="0">
                <a:solidFill>
                  <a:srgbClr val="FFFF00"/>
                </a:solidFill>
              </a:rPr>
              <a:t>criteria.</a:t>
            </a:r>
          </a:p>
        </p:txBody>
      </p:sp>
      <p:sp>
        <p:nvSpPr>
          <p:cNvPr id="3" name="Title 2"/>
          <p:cNvSpPr>
            <a:spLocks noGrp="1"/>
          </p:cNvSpPr>
          <p:nvPr>
            <p:ph type="title"/>
          </p:nvPr>
        </p:nvSpPr>
        <p:spPr>
          <a:xfrm>
            <a:off x="152400" y="228600"/>
            <a:ext cx="8839200" cy="762000"/>
          </a:xfrm>
        </p:spPr>
        <p:txBody>
          <a:bodyPr/>
          <a:lstStyle/>
          <a:p>
            <a:pPr algn="ct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3600" dirty="0">
                <a:solidFill>
                  <a:schemeClr val="accent1"/>
                </a:solidFill>
              </a:rPr>
              <a:t/>
            </a:r>
            <a:br>
              <a:rPr lang="en-US" sz="3600" dirty="0">
                <a:solidFill>
                  <a:schemeClr val="accent1"/>
                </a:solidFill>
              </a:rPr>
            </a:br>
            <a:r>
              <a:rPr lang="en-US" sz="3600" dirty="0" smtClean="0">
                <a:solidFill>
                  <a:schemeClr val="accent1"/>
                </a:solidFill>
              </a:rPr>
              <a:t/>
            </a:r>
            <a:br>
              <a:rPr lang="en-US" sz="3600" dirty="0" smtClean="0">
                <a:solidFill>
                  <a:schemeClr val="accent1"/>
                </a:solidFill>
              </a:rPr>
            </a:br>
            <a:r>
              <a:rPr lang="en-US" sz="4000" dirty="0" smtClean="0">
                <a:solidFill>
                  <a:schemeClr val="accent1"/>
                </a:solidFill>
              </a:rPr>
              <a:t>AAA </a:t>
            </a:r>
            <a:r>
              <a:rPr lang="en-US" sz="4000" dirty="0">
                <a:solidFill>
                  <a:schemeClr val="accent1"/>
                </a:solidFill>
              </a:rPr>
              <a:t>Accreditation Process</a:t>
            </a:r>
          </a:p>
        </p:txBody>
      </p:sp>
    </p:spTree>
    <p:extLst>
      <p:ext uri="{BB962C8B-B14F-4D97-AF65-F5344CB8AC3E}">
        <p14:creationId xmlns:p14="http://schemas.microsoft.com/office/powerpoint/2010/main" val="24003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71601"/>
            <a:ext cx="7696200" cy="5105400"/>
          </a:xfrm>
        </p:spPr>
        <p:txBody>
          <a:bodyPr>
            <a:normAutofit/>
          </a:bodyPr>
          <a:lstStyle/>
          <a:p>
            <a:pPr marL="18288" indent="0">
              <a:buNone/>
            </a:pPr>
            <a:r>
              <a:rPr lang="en-US" sz="3300" dirty="0">
                <a:effectLst/>
              </a:rPr>
              <a:t>The </a:t>
            </a:r>
            <a:r>
              <a:rPr lang="en-US" sz="3300" dirty="0" smtClean="0">
                <a:effectLst/>
              </a:rPr>
              <a:t>carefully </a:t>
            </a:r>
            <a:r>
              <a:rPr lang="en-US" sz="3300" dirty="0">
                <a:effectLst/>
              </a:rPr>
              <a:t>selected </a:t>
            </a:r>
            <a:r>
              <a:rPr lang="en-US" sz="3300" b="1" dirty="0" smtClean="0">
                <a:solidFill>
                  <a:srgbClr val="FFFF00"/>
                </a:solidFill>
                <a:effectLst/>
              </a:rPr>
              <a:t>AAA peer reviewers </a:t>
            </a:r>
            <a:r>
              <a:rPr lang="en-US" sz="3300" dirty="0" smtClean="0">
                <a:effectLst/>
              </a:rPr>
              <a:t>visit </a:t>
            </a:r>
            <a:r>
              <a:rPr lang="en-US" sz="3300" dirty="0">
                <a:effectLst/>
              </a:rPr>
              <a:t>the campus to </a:t>
            </a:r>
            <a:r>
              <a:rPr lang="en-US" sz="3300" dirty="0" smtClean="0">
                <a:effectLst/>
              </a:rPr>
              <a:t>corroborate the </a:t>
            </a:r>
            <a:r>
              <a:rPr lang="en-US" sz="3300" dirty="0">
                <a:effectLst/>
              </a:rPr>
              <a:t>report and examine </a:t>
            </a:r>
            <a:r>
              <a:rPr lang="en-US" sz="3300" dirty="0" smtClean="0">
                <a:effectLst/>
              </a:rPr>
              <a:t>the institution’s </a:t>
            </a:r>
            <a:r>
              <a:rPr lang="en-US" sz="3300" dirty="0">
                <a:effectLst/>
              </a:rPr>
              <a:t>capacity and </a:t>
            </a:r>
            <a:r>
              <a:rPr lang="en-US" sz="3300" dirty="0" smtClean="0">
                <a:effectLst/>
              </a:rPr>
              <a:t>educational effectiveness in: </a:t>
            </a:r>
          </a:p>
          <a:p>
            <a:pPr marL="1827213" indent="-742950">
              <a:spcBef>
                <a:spcPts val="2400"/>
              </a:spcBef>
              <a:buFont typeface="Wingdings" pitchFamily="2" charset="2"/>
              <a:buChar char="ü"/>
            </a:pPr>
            <a:r>
              <a:rPr lang="en-US" sz="3300" dirty="0">
                <a:effectLst/>
              </a:rPr>
              <a:t>R</a:t>
            </a:r>
            <a:r>
              <a:rPr lang="en-US" sz="3300" dirty="0" smtClean="0">
                <a:effectLst/>
              </a:rPr>
              <a:t>eaching </a:t>
            </a:r>
            <a:r>
              <a:rPr lang="en-US" sz="3300" dirty="0">
                <a:effectLst/>
              </a:rPr>
              <a:t>its </a:t>
            </a:r>
            <a:r>
              <a:rPr lang="en-US" sz="3300" b="1" dirty="0" smtClean="0">
                <a:solidFill>
                  <a:srgbClr val="FFFF00"/>
                </a:solidFill>
                <a:effectLst/>
              </a:rPr>
              <a:t>own stated </a:t>
            </a:r>
            <a:r>
              <a:rPr lang="en-US" sz="3300" b="1" dirty="0">
                <a:solidFill>
                  <a:srgbClr val="FFFF00"/>
                </a:solidFill>
                <a:effectLst/>
              </a:rPr>
              <a:t>goals</a:t>
            </a:r>
            <a:r>
              <a:rPr lang="en-US" sz="3300" dirty="0">
                <a:effectLst/>
              </a:rPr>
              <a:t> </a:t>
            </a:r>
            <a:endParaRPr lang="en-US" sz="3300" dirty="0" smtClean="0">
              <a:effectLst/>
            </a:endParaRPr>
          </a:p>
          <a:p>
            <a:pPr marL="1827213" indent="-742950">
              <a:spcBef>
                <a:spcPts val="2400"/>
              </a:spcBef>
              <a:buFont typeface="Wingdings" pitchFamily="2" charset="2"/>
              <a:buChar char="ü"/>
            </a:pPr>
            <a:r>
              <a:rPr lang="en-US" sz="3300" dirty="0">
                <a:effectLst/>
              </a:rPr>
              <a:t>M</a:t>
            </a:r>
            <a:r>
              <a:rPr lang="en-US" sz="3300" dirty="0" smtClean="0">
                <a:effectLst/>
              </a:rPr>
              <a:t>eeting </a:t>
            </a:r>
            <a:r>
              <a:rPr lang="en-US" sz="3300" dirty="0">
                <a:effectLst/>
              </a:rPr>
              <a:t>the ideals of the </a:t>
            </a:r>
            <a:r>
              <a:rPr lang="en-US" sz="3300" b="1" dirty="0" smtClean="0">
                <a:solidFill>
                  <a:srgbClr val="FFFF00"/>
                </a:solidFill>
                <a:effectLst/>
              </a:rPr>
              <a:t>standards identified </a:t>
            </a:r>
            <a:r>
              <a:rPr lang="en-US" sz="3300" b="1" dirty="0">
                <a:solidFill>
                  <a:srgbClr val="FFFF00"/>
                </a:solidFill>
                <a:effectLst/>
              </a:rPr>
              <a:t>by </a:t>
            </a:r>
            <a:r>
              <a:rPr lang="en-US" sz="3300" b="1" dirty="0" smtClean="0">
                <a:solidFill>
                  <a:srgbClr val="FFFF00"/>
                </a:solidFill>
                <a:effectLst/>
              </a:rPr>
              <a:t>AAA</a:t>
            </a:r>
            <a:endParaRPr lang="en-US" sz="3300" b="1" dirty="0">
              <a:solidFill>
                <a:srgbClr val="FFFF00"/>
              </a:solidFill>
            </a:endParaRPr>
          </a:p>
        </p:txBody>
      </p:sp>
      <p:sp>
        <p:nvSpPr>
          <p:cNvPr id="3" name="Title 2"/>
          <p:cNvSpPr>
            <a:spLocks noGrp="1"/>
          </p:cNvSpPr>
          <p:nvPr>
            <p:ph type="title"/>
          </p:nvPr>
        </p:nvSpPr>
        <p:spPr>
          <a:xfrm>
            <a:off x="381000" y="304800"/>
            <a:ext cx="8305800" cy="838200"/>
          </a:xfrm>
        </p:spPr>
        <p:txBody>
          <a:bodyPr/>
          <a:lstStyle/>
          <a:p>
            <a:r>
              <a:rPr lang="en-US" dirty="0">
                <a:solidFill>
                  <a:schemeClr val="accent1"/>
                </a:solidFill>
              </a:rPr>
              <a:t>AAA Accreditation Process</a:t>
            </a:r>
          </a:p>
        </p:txBody>
      </p:sp>
    </p:spTree>
    <p:extLst>
      <p:ext uri="{BB962C8B-B14F-4D97-AF65-F5344CB8AC3E}">
        <p14:creationId xmlns:p14="http://schemas.microsoft.com/office/powerpoint/2010/main" val="39015291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1159450"/>
              </p:ext>
            </p:extLst>
          </p:nvPr>
        </p:nvGraphicFramePr>
        <p:xfrm>
          <a:off x="381000" y="228600"/>
          <a:ext cx="8305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1000" y="381000"/>
            <a:ext cx="8305800" cy="765120"/>
          </a:xfrm>
        </p:spPr>
        <p:txBody>
          <a:bodyPr/>
          <a:lstStyle/>
          <a:p>
            <a:r>
              <a:rPr lang="en-US" dirty="0" smtClean="0">
                <a:solidFill>
                  <a:schemeClr val="accent1"/>
                </a:solidFill>
              </a:rPr>
              <a:t>Summary of the Process</a:t>
            </a:r>
            <a:endParaRPr lang="en-US" dirty="0">
              <a:solidFill>
                <a:schemeClr val="accent1"/>
              </a:solidFill>
            </a:endParaRPr>
          </a:p>
        </p:txBody>
      </p:sp>
    </p:spTree>
    <p:extLst>
      <p:ext uri="{BB962C8B-B14F-4D97-AF65-F5344CB8AC3E}">
        <p14:creationId xmlns:p14="http://schemas.microsoft.com/office/powerpoint/2010/main" val="48537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7DE3A32-A6D7-48BA-8E85-CD63C31C2F1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FF7313F6-BE2E-4970-B62A-286989E863EE}"/>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dgm id="{59B8B894-CA8B-42F9-8855-74B347B4159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82B8C7DD-3D5D-4336-86F8-EC0B43790841}"/>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079C4B47-9510-4E78-9462-19414E934198}"/>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2761624-F224-40AF-BB25-447CE5A9F1B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34D34FB-CD80-490B-93F4-0774CD6167D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BF5E7E3D-8637-4EC4-8976-2430278CEC0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676400"/>
            <a:ext cx="7391400" cy="4648199"/>
          </a:xfrm>
        </p:spPr>
        <p:txBody>
          <a:bodyPr>
            <a:normAutofit/>
          </a:bodyPr>
          <a:lstStyle/>
          <a:p>
            <a:pPr marL="457200" indent="-439738">
              <a:buFont typeface="+mj-lt"/>
              <a:buAutoNum type="arabicPeriod"/>
            </a:pPr>
            <a:r>
              <a:rPr lang="en-US" sz="4400" b="1" dirty="0" smtClean="0">
                <a:solidFill>
                  <a:schemeClr val="accent1">
                    <a:lumMod val="60000"/>
                    <a:lumOff val="40000"/>
                  </a:schemeClr>
                </a:solidFill>
                <a:latin typeface="Calibri" pitchFamily="34" charset="0"/>
                <a:cs typeface="Calibri" pitchFamily="34" charset="0"/>
              </a:rPr>
              <a:t>Demonstrates accountability to mission.</a:t>
            </a:r>
            <a:r>
              <a:rPr lang="en-US" sz="4400" dirty="0" smtClean="0">
                <a:solidFill>
                  <a:schemeClr val="accent1">
                    <a:lumMod val="60000"/>
                    <a:lumOff val="40000"/>
                  </a:schemeClr>
                </a:solidFill>
                <a:latin typeface="Calibri" pitchFamily="34" charset="0"/>
                <a:cs typeface="Calibri" pitchFamily="34" charset="0"/>
              </a:rPr>
              <a:t> </a:t>
            </a:r>
            <a:br>
              <a:rPr lang="en-US" sz="4400" dirty="0" smtClean="0">
                <a:solidFill>
                  <a:schemeClr val="accent1">
                    <a:lumMod val="60000"/>
                    <a:lumOff val="40000"/>
                  </a:schemeClr>
                </a:solidFill>
                <a:latin typeface="Calibri" pitchFamily="34" charset="0"/>
                <a:cs typeface="Calibri" pitchFamily="34" charset="0"/>
              </a:rPr>
            </a:br>
            <a:r>
              <a:rPr lang="en-US" sz="4400" dirty="0" smtClean="0">
                <a:latin typeface="Calibri" pitchFamily="34" charset="0"/>
                <a:cs typeface="Calibri" pitchFamily="34" charset="0"/>
              </a:rPr>
              <a:t>Accreditation indicates that an institution is true to Seventh-day Adventist focus, philosophy and mission.</a:t>
            </a:r>
            <a:endParaRPr lang="en-US" sz="4400" dirty="0">
              <a:latin typeface="Calibri" pitchFamily="34" charset="0"/>
              <a:cs typeface="Calibri" pitchFamily="34" charset="0"/>
            </a:endParaRPr>
          </a:p>
        </p:txBody>
      </p:sp>
      <p:sp>
        <p:nvSpPr>
          <p:cNvPr id="3" name="Title 2"/>
          <p:cNvSpPr>
            <a:spLocks noGrp="1"/>
          </p:cNvSpPr>
          <p:nvPr>
            <p:ph type="title"/>
          </p:nvPr>
        </p:nvSpPr>
        <p:spPr>
          <a:xfrm>
            <a:off x="228600" y="381000"/>
            <a:ext cx="8458200" cy="914400"/>
          </a:xfrm>
        </p:spPr>
        <p:txBody>
          <a:bodyPr/>
          <a:lstStyle/>
          <a:p>
            <a:r>
              <a:rPr lang="en-US" dirty="0" smtClean="0">
                <a:solidFill>
                  <a:schemeClr val="accent1"/>
                </a:solidFill>
              </a:rPr>
              <a:t>Benefits of AAA Accreditation</a:t>
            </a:r>
            <a:endParaRPr lang="en-US" dirty="0">
              <a:solidFill>
                <a:schemeClr val="accent1"/>
              </a:solidFill>
            </a:endParaRPr>
          </a:p>
        </p:txBody>
      </p:sp>
      <p:sp>
        <p:nvSpPr>
          <p:cNvPr id="5" name="Rounded Rectangle 4"/>
          <p:cNvSpPr/>
          <p:nvPr/>
        </p:nvSpPr>
        <p:spPr>
          <a:xfrm>
            <a:off x="533400" y="1524000"/>
            <a:ext cx="381000" cy="48768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4817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7620000" cy="5181599"/>
          </a:xfrm>
        </p:spPr>
        <p:txBody>
          <a:bodyPr>
            <a:noAutofit/>
          </a:bodyPr>
          <a:lstStyle/>
          <a:p>
            <a:pPr marL="457200" indent="-441325">
              <a:buFont typeface="+mj-lt"/>
              <a:buAutoNum type="arabicPeriod" startAt="2"/>
            </a:pPr>
            <a:r>
              <a:rPr lang="en-US" sz="3800" b="1" dirty="0" smtClean="0">
                <a:solidFill>
                  <a:schemeClr val="accent2">
                    <a:lumMod val="60000"/>
                    <a:lumOff val="40000"/>
                  </a:schemeClr>
                </a:solidFill>
                <a:latin typeface="Calibri" pitchFamily="34" charset="0"/>
                <a:cs typeface="Calibri" pitchFamily="34" charset="0"/>
              </a:rPr>
              <a:t>Engenders confidence.</a:t>
            </a:r>
            <a:r>
              <a:rPr lang="en-US" sz="3800" dirty="0" smtClean="0">
                <a:solidFill>
                  <a:schemeClr val="accent2">
                    <a:lumMod val="60000"/>
                    <a:lumOff val="40000"/>
                  </a:schemeClr>
                </a:solidFill>
                <a:latin typeface="Calibri" pitchFamily="34" charset="0"/>
                <a:cs typeface="Calibri" pitchFamily="34" charset="0"/>
              </a:rPr>
              <a:t/>
            </a:r>
            <a:br>
              <a:rPr lang="en-US" sz="3800" dirty="0" smtClean="0">
                <a:solidFill>
                  <a:schemeClr val="accent2">
                    <a:lumMod val="60000"/>
                    <a:lumOff val="40000"/>
                  </a:schemeClr>
                </a:solidFill>
                <a:latin typeface="Calibri" pitchFamily="34" charset="0"/>
                <a:cs typeface="Calibri" pitchFamily="34" charset="0"/>
              </a:rPr>
            </a:br>
            <a:r>
              <a:rPr lang="en-US" sz="3800" dirty="0" smtClean="0">
                <a:latin typeface="Calibri" pitchFamily="34" charset="0"/>
                <a:cs typeface="Calibri" pitchFamily="34" charset="0"/>
              </a:rPr>
              <a:t>Accreditation status of an institution assures the constituency, students, donors and employers that the institution meets threshold standards of quality for its curriculum, faculty, spiritual life, and student life.</a:t>
            </a:r>
            <a:endParaRPr lang="en-US" sz="3800" dirty="0">
              <a:latin typeface="Calibri" pitchFamily="34" charset="0"/>
              <a:cs typeface="Calibri" pitchFamily="34" charset="0"/>
            </a:endParaRPr>
          </a:p>
        </p:txBody>
      </p:sp>
      <p:sp>
        <p:nvSpPr>
          <p:cNvPr id="3" name="Title 2"/>
          <p:cNvSpPr>
            <a:spLocks noGrp="1"/>
          </p:cNvSpPr>
          <p:nvPr>
            <p:ph type="title"/>
          </p:nvPr>
        </p:nvSpPr>
        <p:spPr>
          <a:xfrm>
            <a:off x="381000" y="381000"/>
            <a:ext cx="8458200" cy="914400"/>
          </a:xfrm>
        </p:spPr>
        <p:txBody>
          <a:bodyPr/>
          <a:lstStyle/>
          <a:p>
            <a:r>
              <a:rPr lang="en-US" dirty="0">
                <a:solidFill>
                  <a:schemeClr val="accent1"/>
                </a:solidFill>
              </a:rPr>
              <a:t>Benefits of AAA Accreditation</a:t>
            </a:r>
            <a:endParaRPr lang="en-US" dirty="0"/>
          </a:p>
        </p:txBody>
      </p:sp>
      <p:sp>
        <p:nvSpPr>
          <p:cNvPr id="5" name="Rounded Rectangle 4"/>
          <p:cNvSpPr/>
          <p:nvPr/>
        </p:nvSpPr>
        <p:spPr>
          <a:xfrm>
            <a:off x="533400" y="1524000"/>
            <a:ext cx="381000" cy="4876800"/>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47335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7391400" cy="5181600"/>
          </a:xfrm>
        </p:spPr>
        <p:txBody>
          <a:bodyPr>
            <a:normAutofit/>
          </a:bodyPr>
          <a:lstStyle/>
          <a:p>
            <a:pPr marL="457200" indent="-441325">
              <a:buFont typeface="+mj-lt"/>
              <a:buAutoNum type="arabicPeriod" startAt="3"/>
            </a:pPr>
            <a:r>
              <a:rPr lang="en-US" b="1" dirty="0" smtClean="0">
                <a:solidFill>
                  <a:schemeClr val="accent3">
                    <a:lumMod val="60000"/>
                    <a:lumOff val="40000"/>
                  </a:schemeClr>
                </a:solidFill>
                <a:latin typeface="Calibri" pitchFamily="34" charset="0"/>
                <a:cs typeface="Calibri" pitchFamily="34" charset="0"/>
              </a:rPr>
              <a:t>Promotes financial viability.</a:t>
            </a:r>
            <a:r>
              <a:rPr lang="en-US" dirty="0" smtClean="0">
                <a:solidFill>
                  <a:schemeClr val="accent3">
                    <a:lumMod val="60000"/>
                    <a:lumOff val="40000"/>
                  </a:schemeClr>
                </a:solidFill>
                <a:latin typeface="Calibri" pitchFamily="34" charset="0"/>
                <a:cs typeface="Calibri" pitchFamily="34" charset="0"/>
              </a:rPr>
              <a:t/>
            </a:r>
            <a:br>
              <a:rPr lang="en-US" dirty="0" smtClean="0">
                <a:solidFill>
                  <a:schemeClr val="accent3">
                    <a:lumMod val="60000"/>
                    <a:lumOff val="40000"/>
                  </a:schemeClr>
                </a:solidFill>
                <a:latin typeface="Calibri" pitchFamily="34" charset="0"/>
                <a:cs typeface="Calibri" pitchFamily="34" charset="0"/>
              </a:rPr>
            </a:br>
            <a:r>
              <a:rPr lang="en-US" dirty="0" smtClean="0">
                <a:latin typeface="Calibri" pitchFamily="34" charset="0"/>
                <a:cs typeface="Calibri" pitchFamily="34" charset="0"/>
              </a:rPr>
              <a:t>Accreditation attracts prospective student, faculty and staff.  It demonstrates worthiness of an educational institution to receive denominational subsidies. The actual granting of subsidies is at the discretion of the institution’s sponsoring organization.</a:t>
            </a:r>
          </a:p>
        </p:txBody>
      </p:sp>
      <p:sp>
        <p:nvSpPr>
          <p:cNvPr id="3" name="Title 2"/>
          <p:cNvSpPr>
            <a:spLocks noGrp="1"/>
          </p:cNvSpPr>
          <p:nvPr>
            <p:ph type="title"/>
          </p:nvPr>
        </p:nvSpPr>
        <p:spPr>
          <a:xfrm>
            <a:off x="381000" y="381000"/>
            <a:ext cx="8458200" cy="914400"/>
          </a:xfrm>
        </p:spPr>
        <p:txBody>
          <a:bodyPr/>
          <a:lstStyle/>
          <a:p>
            <a:r>
              <a:rPr lang="en-US" dirty="0">
                <a:solidFill>
                  <a:schemeClr val="accent1"/>
                </a:solidFill>
              </a:rPr>
              <a:t>Benefits of AAA Accreditation</a:t>
            </a:r>
            <a:endParaRPr lang="en-US" dirty="0"/>
          </a:p>
        </p:txBody>
      </p:sp>
      <p:sp>
        <p:nvSpPr>
          <p:cNvPr id="5" name="Rounded Rectangle 4"/>
          <p:cNvSpPr/>
          <p:nvPr/>
        </p:nvSpPr>
        <p:spPr>
          <a:xfrm>
            <a:off x="533400" y="1524000"/>
            <a:ext cx="381000" cy="4876800"/>
          </a:xfrm>
          <a:prstGeom prst="roundRect">
            <a:avLst>
              <a:gd name="adj" fmla="val 50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973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6858000" cy="5181600"/>
          </a:xfrm>
        </p:spPr>
        <p:txBody>
          <a:bodyPr>
            <a:normAutofit/>
          </a:bodyPr>
          <a:lstStyle/>
          <a:p>
            <a:pPr marL="457200" indent="-441325">
              <a:buFont typeface="+mj-lt"/>
              <a:buAutoNum type="arabicPeriod" startAt="4"/>
            </a:pPr>
            <a:r>
              <a:rPr lang="en-US" b="1" dirty="0">
                <a:solidFill>
                  <a:schemeClr val="accent4">
                    <a:lumMod val="60000"/>
                    <a:lumOff val="40000"/>
                  </a:schemeClr>
                </a:solidFill>
                <a:latin typeface="Calibri" pitchFamily="34" charset="0"/>
                <a:cs typeface="Calibri" pitchFamily="34" charset="0"/>
              </a:rPr>
              <a:t>Eases transfer of credits of study from one institution to another accredited by AAA</a:t>
            </a:r>
            <a:r>
              <a:rPr lang="es-MX" b="1" dirty="0" smtClean="0">
                <a:solidFill>
                  <a:schemeClr val="accent4">
                    <a:lumMod val="60000"/>
                    <a:lumOff val="40000"/>
                  </a:schemeClr>
                </a:solidFill>
                <a:latin typeface="Calibri" pitchFamily="34" charset="0"/>
                <a:cs typeface="Calibri" pitchFamily="34" charset="0"/>
              </a:rPr>
              <a:t>. </a:t>
            </a:r>
            <a:br>
              <a:rPr lang="es-MX" b="1" dirty="0" smtClean="0">
                <a:solidFill>
                  <a:schemeClr val="accent4">
                    <a:lumMod val="60000"/>
                    <a:lumOff val="40000"/>
                  </a:schemeClr>
                </a:solidFill>
                <a:latin typeface="Calibri" pitchFamily="34" charset="0"/>
                <a:cs typeface="Calibri" pitchFamily="34" charset="0"/>
              </a:rPr>
            </a:br>
            <a:r>
              <a:rPr lang="en-US" dirty="0">
                <a:latin typeface="Calibri" pitchFamily="34" charset="0"/>
                <a:cs typeface="Calibri" pitchFamily="34" charset="0"/>
              </a:rPr>
              <a:t>Although accreditation is but one among several factors taken into account by receiving institutions, it is viewed carefully and is considered an important indicator of quality</a:t>
            </a:r>
            <a:r>
              <a:rPr lang="es-MX" dirty="0" smtClean="0">
                <a:latin typeface="Calibri" pitchFamily="34" charset="0"/>
                <a:cs typeface="Calibri" pitchFamily="34" charset="0"/>
              </a:rPr>
              <a:t>.</a:t>
            </a:r>
            <a:endParaRPr lang="es-MX" dirty="0">
              <a:latin typeface="Calibri" pitchFamily="34" charset="0"/>
              <a:cs typeface="Calibri" pitchFamily="34" charset="0"/>
            </a:endParaRPr>
          </a:p>
        </p:txBody>
      </p:sp>
      <p:sp>
        <p:nvSpPr>
          <p:cNvPr id="3" name="Title 2"/>
          <p:cNvSpPr>
            <a:spLocks noGrp="1"/>
          </p:cNvSpPr>
          <p:nvPr>
            <p:ph type="title"/>
          </p:nvPr>
        </p:nvSpPr>
        <p:spPr>
          <a:xfrm>
            <a:off x="228600" y="381000"/>
            <a:ext cx="8610600" cy="914400"/>
          </a:xfrm>
        </p:spPr>
        <p:txBody>
          <a:bodyPr/>
          <a:lstStyle/>
          <a:p>
            <a:r>
              <a:rPr lang="en-US" dirty="0">
                <a:solidFill>
                  <a:schemeClr val="accent1"/>
                </a:solidFill>
              </a:rPr>
              <a:t>Benefits of AAA Accreditation</a:t>
            </a:r>
            <a:endParaRPr lang="en-US" dirty="0"/>
          </a:p>
        </p:txBody>
      </p:sp>
      <p:sp>
        <p:nvSpPr>
          <p:cNvPr id="5" name="Rounded Rectangle 4"/>
          <p:cNvSpPr/>
          <p:nvPr/>
        </p:nvSpPr>
        <p:spPr>
          <a:xfrm>
            <a:off x="533400" y="1524000"/>
            <a:ext cx="381000" cy="4876800"/>
          </a:xfrm>
          <a:prstGeom prst="roundRect">
            <a:avLst>
              <a:gd name="adj" fmla="val 50000"/>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3595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7391400" cy="4876799"/>
          </a:xfrm>
        </p:spPr>
        <p:txBody>
          <a:bodyPr>
            <a:normAutofit/>
          </a:bodyPr>
          <a:lstStyle/>
          <a:p>
            <a:pPr marL="457200" indent="-441325">
              <a:buFont typeface="+mj-lt"/>
              <a:buAutoNum type="arabicPeriod" startAt="5"/>
            </a:pPr>
            <a:r>
              <a:rPr lang="en-US" sz="4000" b="1" dirty="0" smtClean="0">
                <a:solidFill>
                  <a:schemeClr val="accent5">
                    <a:lumMod val="60000"/>
                    <a:lumOff val="40000"/>
                  </a:schemeClr>
                </a:solidFill>
                <a:latin typeface="Calibri" pitchFamily="34" charset="0"/>
                <a:cs typeface="Calibri" pitchFamily="34" charset="0"/>
              </a:rPr>
              <a:t>Affirms that an educational institution indeed functions as a denominational entity.</a:t>
            </a:r>
            <a:br>
              <a:rPr lang="en-US" sz="4000" b="1" dirty="0" smtClean="0">
                <a:solidFill>
                  <a:schemeClr val="accent5">
                    <a:lumMod val="60000"/>
                    <a:lumOff val="40000"/>
                  </a:schemeClr>
                </a:solidFill>
                <a:latin typeface="Calibri" pitchFamily="34" charset="0"/>
                <a:cs typeface="Calibri" pitchFamily="34" charset="0"/>
              </a:rPr>
            </a:br>
            <a:r>
              <a:rPr lang="en-US" sz="4000" dirty="0" smtClean="0">
                <a:latin typeface="Calibri" pitchFamily="34" charset="0"/>
                <a:cs typeface="Calibri" pitchFamily="34" charset="0"/>
              </a:rPr>
              <a:t>As such, it is also eligible for inclusion in the “Seventh-day Adventist Yearbook” listing of denominational organizations. </a:t>
            </a:r>
            <a:endParaRPr lang="en-US" sz="4000" dirty="0">
              <a:latin typeface="Calibri" pitchFamily="34" charset="0"/>
              <a:cs typeface="Calibri" pitchFamily="34" charset="0"/>
            </a:endParaRPr>
          </a:p>
        </p:txBody>
      </p:sp>
      <p:sp>
        <p:nvSpPr>
          <p:cNvPr id="3" name="Title 2"/>
          <p:cNvSpPr>
            <a:spLocks noGrp="1"/>
          </p:cNvSpPr>
          <p:nvPr>
            <p:ph type="title"/>
          </p:nvPr>
        </p:nvSpPr>
        <p:spPr>
          <a:xfrm>
            <a:off x="381000" y="381000"/>
            <a:ext cx="8458200" cy="838200"/>
          </a:xfrm>
        </p:spPr>
        <p:txBody>
          <a:bodyPr/>
          <a:lstStyle/>
          <a:p>
            <a:r>
              <a:rPr lang="en-US" dirty="0">
                <a:solidFill>
                  <a:schemeClr val="accent1"/>
                </a:solidFill>
              </a:rPr>
              <a:t>Benefits of AAA Accreditation</a:t>
            </a:r>
            <a:endParaRPr lang="en-US" dirty="0"/>
          </a:p>
        </p:txBody>
      </p:sp>
      <p:sp>
        <p:nvSpPr>
          <p:cNvPr id="4" name="Rounded Rectangle 3"/>
          <p:cNvSpPr/>
          <p:nvPr/>
        </p:nvSpPr>
        <p:spPr>
          <a:xfrm>
            <a:off x="533400" y="1524000"/>
            <a:ext cx="381000" cy="4876800"/>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29419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914400"/>
          </a:xfrm>
        </p:spPr>
        <p:txBody>
          <a:bodyPr/>
          <a:lstStyle/>
          <a:p>
            <a:r>
              <a:rPr lang="en-US" sz="4000" dirty="0" smtClean="0">
                <a:solidFill>
                  <a:schemeClr val="accent1"/>
                </a:solidFill>
              </a:rPr>
              <a:t>Accreditation in the United States</a:t>
            </a:r>
            <a:endParaRPr lang="en-US" sz="4000" dirty="0">
              <a:solidFill>
                <a:schemeClr val="accent1"/>
              </a:solidFill>
            </a:endParaRPr>
          </a:p>
        </p:txBody>
      </p:sp>
      <p:sp>
        <p:nvSpPr>
          <p:cNvPr id="3" name="Content Placeholder 2"/>
          <p:cNvSpPr>
            <a:spLocks noGrp="1"/>
          </p:cNvSpPr>
          <p:nvPr>
            <p:ph idx="1"/>
          </p:nvPr>
        </p:nvSpPr>
        <p:spPr>
          <a:xfrm>
            <a:off x="381000" y="1219200"/>
            <a:ext cx="8305800" cy="5410201"/>
          </a:xfrm>
        </p:spPr>
        <p:txBody>
          <a:bodyPr>
            <a:noAutofit/>
          </a:bodyPr>
          <a:lstStyle/>
          <a:p>
            <a:pPr marL="474662" indent="-457200">
              <a:lnSpc>
                <a:spcPct val="95000"/>
              </a:lnSpc>
              <a:spcBef>
                <a:spcPts val="1200"/>
              </a:spcBef>
            </a:pPr>
            <a:r>
              <a:rPr lang="en-US" sz="3200" dirty="0" smtClean="0">
                <a:cs typeface="Calibri" pitchFamily="34" charset="0"/>
              </a:rPr>
              <a:t>The </a:t>
            </a:r>
            <a:r>
              <a:rPr lang="en-US" sz="3200" dirty="0">
                <a:solidFill>
                  <a:srgbClr val="FFFF00"/>
                </a:solidFill>
                <a:cs typeface="Calibri" pitchFamily="34" charset="0"/>
              </a:rPr>
              <a:t>United States has no Federal Ministry of Education</a:t>
            </a:r>
            <a:r>
              <a:rPr lang="en-US" sz="3200" dirty="0">
                <a:solidFill>
                  <a:schemeClr val="tx2"/>
                </a:solidFill>
                <a:cs typeface="Calibri" pitchFamily="34" charset="0"/>
              </a:rPr>
              <a:t> </a:t>
            </a:r>
            <a:r>
              <a:rPr lang="en-US" sz="3200" dirty="0">
                <a:cs typeface="Calibri" pitchFamily="34" charset="0"/>
              </a:rPr>
              <a:t>or other centralized authority exercising single national control over postsecondary educational institutions </a:t>
            </a:r>
            <a:r>
              <a:rPr lang="en-US" sz="3200" dirty="0" smtClean="0">
                <a:cs typeface="Calibri" pitchFamily="34" charset="0"/>
              </a:rPr>
              <a:t>. </a:t>
            </a:r>
            <a:r>
              <a:rPr lang="en-US" sz="3200" dirty="0">
                <a:cs typeface="Calibri" pitchFamily="34" charset="0"/>
              </a:rPr>
              <a:t>The States assume varying degrees of control over education, but, </a:t>
            </a:r>
            <a:r>
              <a:rPr lang="en-US" sz="3200" dirty="0">
                <a:solidFill>
                  <a:srgbClr val="FFFF00"/>
                </a:solidFill>
                <a:cs typeface="Calibri" pitchFamily="34" charset="0"/>
              </a:rPr>
              <a:t>in general, institutions of higher education are permitted to operate with considerable independence and autonomy.</a:t>
            </a:r>
            <a:r>
              <a:rPr lang="en-US" sz="3200" dirty="0">
                <a:solidFill>
                  <a:schemeClr val="tx2"/>
                </a:solidFill>
                <a:cs typeface="Calibri" pitchFamily="34" charset="0"/>
              </a:rPr>
              <a:t> </a:t>
            </a:r>
            <a:r>
              <a:rPr lang="en-US" sz="3200" dirty="0">
                <a:cs typeface="Calibri" pitchFamily="34" charset="0"/>
              </a:rPr>
              <a:t>As a consequence, American educational institutions can vary widely in the character and quality of their programs.</a:t>
            </a:r>
          </a:p>
        </p:txBody>
      </p:sp>
    </p:spTree>
    <p:extLst>
      <p:ext uri="{BB962C8B-B14F-4D97-AF65-F5344CB8AC3E}">
        <p14:creationId xmlns:p14="http://schemas.microsoft.com/office/powerpoint/2010/main" val="1838502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752600"/>
            <a:ext cx="7239000" cy="4571999"/>
          </a:xfrm>
        </p:spPr>
        <p:txBody>
          <a:bodyPr>
            <a:normAutofit lnSpcReduction="10000"/>
          </a:bodyPr>
          <a:lstStyle/>
          <a:p>
            <a:pPr marL="457200" indent="-441325">
              <a:buFont typeface="+mj-lt"/>
              <a:buAutoNum type="arabicPeriod" startAt="6"/>
            </a:pPr>
            <a:r>
              <a:rPr lang="en-US" sz="4400" b="1" dirty="0" smtClean="0">
                <a:solidFill>
                  <a:schemeClr val="accent6">
                    <a:lumMod val="60000"/>
                    <a:lumOff val="40000"/>
                  </a:schemeClr>
                </a:solidFill>
                <a:latin typeface="Calibri" pitchFamily="34" charset="0"/>
                <a:cs typeface="Calibri" pitchFamily="34" charset="0"/>
              </a:rPr>
              <a:t>Indicates that a school is in compliance with General Conference Working Policy. </a:t>
            </a:r>
            <a:br>
              <a:rPr lang="en-US" sz="4400" b="1" dirty="0" smtClean="0">
                <a:solidFill>
                  <a:schemeClr val="accent6">
                    <a:lumMod val="60000"/>
                    <a:lumOff val="40000"/>
                  </a:schemeClr>
                </a:solidFill>
                <a:latin typeface="Calibri" pitchFamily="34" charset="0"/>
                <a:cs typeface="Calibri" pitchFamily="34" charset="0"/>
              </a:rPr>
            </a:br>
            <a:r>
              <a:rPr lang="en-US" sz="4400" dirty="0" smtClean="0">
                <a:latin typeface="Calibri" pitchFamily="34" charset="0"/>
                <a:cs typeface="Calibri" pitchFamily="34" charset="0"/>
              </a:rPr>
              <a:t>As such, it is also eligible to use denominational trademarks.</a:t>
            </a:r>
            <a:r>
              <a:rPr lang="en-US" dirty="0" smtClean="0">
                <a:latin typeface="Calibri" pitchFamily="34" charset="0"/>
                <a:cs typeface="Calibri" pitchFamily="34" charset="0"/>
              </a:rPr>
              <a:t/>
            </a:r>
            <a:br>
              <a:rPr lang="en-US" dirty="0" smtClean="0">
                <a:latin typeface="Calibri" pitchFamily="34" charset="0"/>
                <a:cs typeface="Calibri" pitchFamily="34" charset="0"/>
              </a:rPr>
            </a:br>
            <a:endParaRPr lang="en-US" dirty="0">
              <a:latin typeface="Calibri" pitchFamily="34" charset="0"/>
              <a:cs typeface="Calibri" pitchFamily="34" charset="0"/>
            </a:endParaRPr>
          </a:p>
        </p:txBody>
      </p:sp>
      <p:sp>
        <p:nvSpPr>
          <p:cNvPr id="3" name="Title 2"/>
          <p:cNvSpPr>
            <a:spLocks noGrp="1"/>
          </p:cNvSpPr>
          <p:nvPr>
            <p:ph type="title"/>
          </p:nvPr>
        </p:nvSpPr>
        <p:spPr>
          <a:xfrm>
            <a:off x="381000" y="381000"/>
            <a:ext cx="8458200" cy="914400"/>
          </a:xfrm>
        </p:spPr>
        <p:txBody>
          <a:bodyPr/>
          <a:lstStyle/>
          <a:p>
            <a:r>
              <a:rPr lang="en-US" dirty="0">
                <a:solidFill>
                  <a:schemeClr val="accent1"/>
                </a:solidFill>
              </a:rPr>
              <a:t>Benefits of AAA Accreditation</a:t>
            </a:r>
            <a:endParaRPr lang="en-US" dirty="0"/>
          </a:p>
        </p:txBody>
      </p:sp>
      <p:sp>
        <p:nvSpPr>
          <p:cNvPr id="4" name="Rounded Rectangle 3"/>
          <p:cNvSpPr/>
          <p:nvPr/>
        </p:nvSpPr>
        <p:spPr>
          <a:xfrm>
            <a:off x="533400" y="1524000"/>
            <a:ext cx="381000" cy="4876800"/>
          </a:xfrm>
          <a:prstGeom prst="roundRect">
            <a:avLst>
              <a:gd name="adj" fmla="val 50000"/>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7794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752600"/>
            <a:ext cx="6705600" cy="4571999"/>
          </a:xfrm>
        </p:spPr>
        <p:txBody>
          <a:bodyPr>
            <a:normAutofit/>
          </a:bodyPr>
          <a:lstStyle/>
          <a:p>
            <a:pPr marL="457200" indent="-441325">
              <a:buFont typeface="+mj-lt"/>
              <a:buAutoNum type="arabicPeriod" startAt="7"/>
            </a:pPr>
            <a:r>
              <a:rPr lang="en-US" sz="4000" b="1" dirty="0" smtClean="0">
                <a:solidFill>
                  <a:schemeClr val="accent1">
                    <a:lumMod val="60000"/>
                    <a:lumOff val="40000"/>
                  </a:schemeClr>
                </a:solidFill>
                <a:latin typeface="Calibri" pitchFamily="34" charset="0"/>
                <a:cs typeface="Calibri" pitchFamily="34" charset="0"/>
              </a:rPr>
              <a:t>Provides access to faculty development opportunities</a:t>
            </a:r>
            <a:r>
              <a:rPr lang="es-MX" sz="4000" b="1" dirty="0" smtClean="0">
                <a:solidFill>
                  <a:schemeClr val="accent1">
                    <a:lumMod val="60000"/>
                    <a:lumOff val="40000"/>
                  </a:schemeClr>
                </a:solidFill>
                <a:latin typeface="Calibri" pitchFamily="34" charset="0"/>
                <a:cs typeface="Calibri" pitchFamily="34" charset="0"/>
              </a:rPr>
              <a:t>.</a:t>
            </a:r>
            <a:br>
              <a:rPr lang="es-MX" sz="4000" b="1" dirty="0" smtClean="0">
                <a:solidFill>
                  <a:schemeClr val="accent1">
                    <a:lumMod val="60000"/>
                    <a:lumOff val="40000"/>
                  </a:schemeClr>
                </a:solidFill>
                <a:latin typeface="Calibri" pitchFamily="34" charset="0"/>
                <a:cs typeface="Calibri" pitchFamily="34" charset="0"/>
              </a:rPr>
            </a:br>
            <a:r>
              <a:rPr lang="en-US" sz="4000" dirty="0" smtClean="0">
                <a:latin typeface="Calibri" pitchFamily="34" charset="0"/>
                <a:cs typeface="Calibri" pitchFamily="34" charset="0"/>
              </a:rPr>
              <a:t>Teachers are eligible to </a:t>
            </a:r>
            <a:r>
              <a:rPr lang="en-US" sz="4000" dirty="0">
                <a:latin typeface="Calibri" pitchFamily="34" charset="0"/>
                <a:cs typeface="Calibri" pitchFamily="34" charset="0"/>
              </a:rPr>
              <a:t>receive denominational scholarships or bursaries f they qualify, subject to availability</a:t>
            </a:r>
            <a:r>
              <a:rPr lang="es-MX" sz="4000" dirty="0" smtClean="0">
                <a:latin typeface="Calibri" pitchFamily="34" charset="0"/>
                <a:cs typeface="Calibri" pitchFamily="34" charset="0"/>
              </a:rPr>
              <a:t>.</a:t>
            </a:r>
            <a:endParaRPr lang="es-MX" sz="4000" dirty="0">
              <a:latin typeface="Calibri" pitchFamily="34" charset="0"/>
              <a:cs typeface="Calibri" pitchFamily="34" charset="0"/>
            </a:endParaRPr>
          </a:p>
        </p:txBody>
      </p:sp>
      <p:sp>
        <p:nvSpPr>
          <p:cNvPr id="3" name="Title 2"/>
          <p:cNvSpPr>
            <a:spLocks noGrp="1"/>
          </p:cNvSpPr>
          <p:nvPr>
            <p:ph type="title"/>
          </p:nvPr>
        </p:nvSpPr>
        <p:spPr>
          <a:xfrm>
            <a:off x="381000" y="381000"/>
            <a:ext cx="8610600" cy="914400"/>
          </a:xfrm>
        </p:spPr>
        <p:txBody>
          <a:bodyPr/>
          <a:lstStyle/>
          <a:p>
            <a:r>
              <a:rPr lang="en-US" dirty="0">
                <a:solidFill>
                  <a:schemeClr val="accent1"/>
                </a:solidFill>
              </a:rPr>
              <a:t>Benefits of AAA Accreditation</a:t>
            </a:r>
            <a:endParaRPr lang="en-US" dirty="0"/>
          </a:p>
        </p:txBody>
      </p:sp>
      <p:sp>
        <p:nvSpPr>
          <p:cNvPr id="4" name="Rounded Rectangle 3"/>
          <p:cNvSpPr/>
          <p:nvPr/>
        </p:nvSpPr>
        <p:spPr>
          <a:xfrm>
            <a:off x="533400" y="1524000"/>
            <a:ext cx="381000" cy="4876800"/>
          </a:xfrm>
          <a:prstGeom prst="roundRect">
            <a:avLst>
              <a:gd name="adj"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1447800"/>
            <a:ext cx="7696200" cy="5181599"/>
          </a:xfrm>
        </p:spPr>
        <p:txBody>
          <a:bodyPr>
            <a:normAutofit/>
          </a:bodyPr>
          <a:lstStyle/>
          <a:p>
            <a:pPr marL="457200" indent="-441325">
              <a:buFont typeface="+mj-lt"/>
              <a:buAutoNum type="arabicPeriod" startAt="8"/>
            </a:pPr>
            <a:r>
              <a:rPr lang="en-US" b="1" smtClean="0">
                <a:solidFill>
                  <a:schemeClr val="accent2">
                    <a:lumMod val="60000"/>
                    <a:lumOff val="40000"/>
                  </a:schemeClr>
                </a:solidFill>
                <a:latin typeface="Calibri" pitchFamily="34" charset="0"/>
                <a:cs typeface="Calibri" pitchFamily="34" charset="0"/>
              </a:rPr>
              <a:t>Fosters health and safety.</a:t>
            </a:r>
            <a:r>
              <a:rPr lang="en-US" smtClean="0">
                <a:solidFill>
                  <a:schemeClr val="accent2">
                    <a:lumMod val="60000"/>
                    <a:lumOff val="40000"/>
                  </a:schemeClr>
                </a:solidFill>
                <a:latin typeface="Calibri" pitchFamily="34" charset="0"/>
                <a:cs typeface="Calibri" pitchFamily="34" charset="0"/>
              </a:rPr>
              <a:t/>
            </a:r>
            <a:br>
              <a:rPr lang="en-US" smtClean="0">
                <a:solidFill>
                  <a:schemeClr val="accent2">
                    <a:lumMod val="60000"/>
                    <a:lumOff val="40000"/>
                  </a:schemeClr>
                </a:solidFill>
                <a:latin typeface="Calibri" pitchFamily="34" charset="0"/>
                <a:cs typeface="Calibri" pitchFamily="34" charset="0"/>
              </a:rPr>
            </a:br>
            <a:r>
              <a:rPr lang="en-US" smtClean="0">
                <a:latin typeface="Calibri" pitchFamily="34" charset="0"/>
                <a:cs typeface="Calibri" pitchFamily="34" charset="0"/>
              </a:rPr>
              <a:t>Inspection of physical facilities and services are reviewed as part of accreditation to promote well-being and reduce risk.   Accreditation is a consideration in terms of coverage under global risk management programs arranged by/through Adventist Risk Management.</a:t>
            </a:r>
            <a:endParaRPr lang="en-US">
              <a:latin typeface="Calibri" pitchFamily="34" charset="0"/>
              <a:cs typeface="Calibri" pitchFamily="34" charset="0"/>
            </a:endParaRPr>
          </a:p>
        </p:txBody>
      </p:sp>
      <p:sp>
        <p:nvSpPr>
          <p:cNvPr id="3" name="Title 2"/>
          <p:cNvSpPr>
            <a:spLocks noGrp="1"/>
          </p:cNvSpPr>
          <p:nvPr>
            <p:ph type="title"/>
          </p:nvPr>
        </p:nvSpPr>
        <p:spPr>
          <a:xfrm>
            <a:off x="381000" y="381000"/>
            <a:ext cx="8458200" cy="914400"/>
          </a:xfrm>
        </p:spPr>
        <p:txBody>
          <a:bodyPr/>
          <a:lstStyle/>
          <a:p>
            <a:r>
              <a:rPr lang="en-US" dirty="0">
                <a:solidFill>
                  <a:schemeClr val="accent1"/>
                </a:solidFill>
              </a:rPr>
              <a:t>Benefits of AAA Accreditation</a:t>
            </a:r>
            <a:endParaRPr lang="en-US" dirty="0"/>
          </a:p>
        </p:txBody>
      </p:sp>
      <p:sp>
        <p:nvSpPr>
          <p:cNvPr id="5" name="Rounded Rectangle 4"/>
          <p:cNvSpPr/>
          <p:nvPr/>
        </p:nvSpPr>
        <p:spPr>
          <a:xfrm>
            <a:off x="533400" y="1524000"/>
            <a:ext cx="381000" cy="4876800"/>
          </a:xfrm>
          <a:prstGeom prst="roundRect">
            <a:avLst>
              <a:gd name="adj" fmla="val 500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082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66800"/>
          </a:xfrm>
        </p:spPr>
        <p:txBody>
          <a:bodyPr/>
          <a:lstStyle/>
          <a:p>
            <a:pPr algn="ctr"/>
            <a:r>
              <a:rPr lang="en-US" sz="3200" dirty="0">
                <a:solidFill>
                  <a:schemeClr val="accent1"/>
                </a:solidFill>
              </a:rPr>
              <a:t>Council for Higher Education </a:t>
            </a:r>
            <a:r>
              <a:rPr lang="en-US" sz="3200" dirty="0" smtClean="0">
                <a:solidFill>
                  <a:schemeClr val="accent1"/>
                </a:solidFill>
              </a:rPr>
              <a:t>Accreditation</a:t>
            </a:r>
            <a:br>
              <a:rPr lang="en-US" sz="3200" dirty="0" smtClean="0">
                <a:solidFill>
                  <a:schemeClr val="accent1"/>
                </a:solidFill>
              </a:rPr>
            </a:br>
            <a:r>
              <a:rPr lang="en-US" sz="3200" dirty="0" smtClean="0">
                <a:solidFill>
                  <a:schemeClr val="accent1"/>
                </a:solidFill>
              </a:rPr>
              <a:t>(CHEA ) Mission</a:t>
            </a:r>
            <a:endParaRPr lang="en-US" sz="3200" dirty="0">
              <a:solidFill>
                <a:schemeClr val="accent1"/>
              </a:solidFill>
            </a:endParaRPr>
          </a:p>
        </p:txBody>
      </p:sp>
      <p:sp>
        <p:nvSpPr>
          <p:cNvPr id="3" name="Content Placeholder 2"/>
          <p:cNvSpPr>
            <a:spLocks noGrp="1"/>
          </p:cNvSpPr>
          <p:nvPr>
            <p:ph idx="1"/>
          </p:nvPr>
        </p:nvSpPr>
        <p:spPr>
          <a:xfrm>
            <a:off x="152400" y="1371600"/>
            <a:ext cx="8839200" cy="4953001"/>
          </a:xfrm>
        </p:spPr>
        <p:txBody>
          <a:bodyPr>
            <a:noAutofit/>
          </a:bodyPr>
          <a:lstStyle/>
          <a:p>
            <a:pPr marL="474662" indent="-457200">
              <a:lnSpc>
                <a:spcPct val="95000"/>
              </a:lnSpc>
              <a:spcBef>
                <a:spcPts val="1200"/>
              </a:spcBef>
            </a:pPr>
            <a:r>
              <a:rPr lang="en-US" dirty="0" smtClean="0">
                <a:cs typeface="Calibri" pitchFamily="34" charset="0"/>
              </a:rPr>
              <a:t>“</a:t>
            </a:r>
            <a:r>
              <a:rPr lang="en-US" dirty="0" smtClean="0">
                <a:solidFill>
                  <a:srgbClr val="FFFF00"/>
                </a:solidFill>
                <a:cs typeface="Calibri" pitchFamily="34" charset="0"/>
              </a:rPr>
              <a:t>The </a:t>
            </a:r>
            <a:r>
              <a:rPr lang="en-US" dirty="0">
                <a:solidFill>
                  <a:srgbClr val="FFFF00"/>
                </a:solidFill>
                <a:cs typeface="Calibri" pitchFamily="34" charset="0"/>
              </a:rPr>
              <a:t>Council for Higher </a:t>
            </a:r>
            <a:r>
              <a:rPr lang="en-US" dirty="0" smtClean="0">
                <a:solidFill>
                  <a:srgbClr val="FFFF00"/>
                </a:solidFill>
                <a:cs typeface="Calibri" pitchFamily="34" charset="0"/>
              </a:rPr>
              <a:t>Education Accreditation </a:t>
            </a:r>
            <a:r>
              <a:rPr lang="en-US" dirty="0">
                <a:solidFill>
                  <a:srgbClr val="FFFF00"/>
                </a:solidFill>
                <a:cs typeface="Calibri" pitchFamily="34" charset="0"/>
              </a:rPr>
              <a:t>will </a:t>
            </a:r>
            <a:r>
              <a:rPr lang="en-US" dirty="0" smtClean="0">
                <a:solidFill>
                  <a:srgbClr val="FFFF00"/>
                </a:solidFill>
                <a:cs typeface="Calibri" pitchFamily="34" charset="0"/>
              </a:rPr>
              <a:t>serve </a:t>
            </a:r>
            <a:r>
              <a:rPr lang="en-US" dirty="0" smtClean="0">
                <a:cs typeface="Calibri" pitchFamily="34" charset="0"/>
              </a:rPr>
              <a:t>students </a:t>
            </a:r>
            <a:r>
              <a:rPr lang="en-US" dirty="0">
                <a:cs typeface="Calibri" pitchFamily="34" charset="0"/>
              </a:rPr>
              <a:t>and their families, colleges and universities, sponsoring bodies, </a:t>
            </a:r>
            <a:r>
              <a:rPr lang="en-US" dirty="0" smtClean="0">
                <a:cs typeface="Calibri" pitchFamily="34" charset="0"/>
              </a:rPr>
              <a:t>governments, and </a:t>
            </a:r>
            <a:r>
              <a:rPr lang="en-US" dirty="0">
                <a:cs typeface="Calibri" pitchFamily="34" charset="0"/>
              </a:rPr>
              <a:t>employers </a:t>
            </a:r>
            <a:r>
              <a:rPr lang="en-US" dirty="0">
                <a:solidFill>
                  <a:srgbClr val="FFFF00"/>
                </a:solidFill>
                <a:cs typeface="Calibri" pitchFamily="34" charset="0"/>
              </a:rPr>
              <a:t>by promoting academic quality</a:t>
            </a:r>
            <a:r>
              <a:rPr lang="en-US" dirty="0">
                <a:cs typeface="Calibri" pitchFamily="34" charset="0"/>
              </a:rPr>
              <a:t> through formal recognition of </a:t>
            </a:r>
            <a:r>
              <a:rPr lang="en-US" dirty="0" smtClean="0">
                <a:cs typeface="Calibri" pitchFamily="34" charset="0"/>
              </a:rPr>
              <a:t>higher education </a:t>
            </a:r>
            <a:r>
              <a:rPr lang="en-US" dirty="0">
                <a:cs typeface="Calibri" pitchFamily="34" charset="0"/>
              </a:rPr>
              <a:t>accreditation bodies </a:t>
            </a:r>
            <a:r>
              <a:rPr lang="en-US" dirty="0">
                <a:solidFill>
                  <a:srgbClr val="FFFF00"/>
                </a:solidFill>
                <a:cs typeface="Calibri" pitchFamily="34" charset="0"/>
              </a:rPr>
              <a:t>and will coordinate and work to advance </a:t>
            </a:r>
            <a:r>
              <a:rPr lang="en-US" dirty="0" smtClean="0">
                <a:solidFill>
                  <a:srgbClr val="FFFF00"/>
                </a:solidFill>
                <a:cs typeface="Calibri" pitchFamily="34" charset="0"/>
              </a:rPr>
              <a:t>self-regulation through </a:t>
            </a:r>
            <a:r>
              <a:rPr lang="en-US" dirty="0">
                <a:solidFill>
                  <a:srgbClr val="FFFF00"/>
                </a:solidFill>
                <a:cs typeface="Calibri" pitchFamily="34" charset="0"/>
              </a:rPr>
              <a:t>accreditation</a:t>
            </a:r>
            <a:r>
              <a:rPr lang="en-US" dirty="0">
                <a:cs typeface="Calibri" pitchFamily="34" charset="0"/>
              </a:rPr>
              <a:t>.”</a:t>
            </a:r>
            <a:r>
              <a:rPr lang="en-US" sz="3200" dirty="0" smtClean="0">
                <a:cs typeface="Calibri" pitchFamily="34" charset="0"/>
              </a:rPr>
              <a:t> </a:t>
            </a:r>
          </a:p>
        </p:txBody>
      </p:sp>
    </p:spTree>
    <p:extLst>
      <p:ext uri="{BB962C8B-B14F-4D97-AF65-F5344CB8AC3E}">
        <p14:creationId xmlns:p14="http://schemas.microsoft.com/office/powerpoint/2010/main" val="34455075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66800"/>
          </a:xfrm>
        </p:spPr>
        <p:txBody>
          <a:bodyPr/>
          <a:lstStyle/>
          <a:p>
            <a:pPr algn="ctr"/>
            <a:r>
              <a:rPr lang="en-US" sz="3200" dirty="0">
                <a:solidFill>
                  <a:schemeClr val="accent1"/>
                </a:solidFill>
              </a:rPr>
              <a:t>Council for Higher Education </a:t>
            </a:r>
            <a:r>
              <a:rPr lang="en-US" sz="3200" dirty="0" smtClean="0">
                <a:solidFill>
                  <a:schemeClr val="accent1"/>
                </a:solidFill>
              </a:rPr>
              <a:t>Accreditation</a:t>
            </a:r>
            <a:br>
              <a:rPr lang="en-US" sz="3200" dirty="0" smtClean="0">
                <a:solidFill>
                  <a:schemeClr val="accent1"/>
                </a:solidFill>
              </a:rPr>
            </a:br>
            <a:r>
              <a:rPr lang="en-US" sz="3200" dirty="0" smtClean="0">
                <a:solidFill>
                  <a:schemeClr val="accent1"/>
                </a:solidFill>
              </a:rPr>
              <a:t>(CHEA)  Recognition Standards</a:t>
            </a:r>
            <a:endParaRPr lang="en-US" sz="3200" dirty="0">
              <a:solidFill>
                <a:schemeClr val="accent1"/>
              </a:solidFill>
            </a:endParaRPr>
          </a:p>
        </p:txBody>
      </p:sp>
      <p:sp>
        <p:nvSpPr>
          <p:cNvPr id="3" name="Content Placeholder 2"/>
          <p:cNvSpPr>
            <a:spLocks noGrp="1"/>
          </p:cNvSpPr>
          <p:nvPr>
            <p:ph idx="1"/>
          </p:nvPr>
        </p:nvSpPr>
        <p:spPr>
          <a:xfrm>
            <a:off x="152400" y="1447800"/>
            <a:ext cx="8839200" cy="5105400"/>
          </a:xfrm>
        </p:spPr>
        <p:txBody>
          <a:bodyPr>
            <a:noAutofit/>
          </a:bodyPr>
          <a:lstStyle/>
          <a:p>
            <a:pPr marL="474662" indent="-457200">
              <a:lnSpc>
                <a:spcPct val="95000"/>
              </a:lnSpc>
              <a:spcBef>
                <a:spcPts val="1200"/>
              </a:spcBef>
            </a:pPr>
            <a:r>
              <a:rPr lang="en-US" sz="2800" dirty="0">
                <a:cs typeface="Calibri" pitchFamily="34" charset="0"/>
              </a:rPr>
              <a:t>To </a:t>
            </a:r>
            <a:r>
              <a:rPr lang="en-US" sz="2800" dirty="0" smtClean="0">
                <a:cs typeface="Calibri" pitchFamily="34" charset="0"/>
              </a:rPr>
              <a:t>be recognized</a:t>
            </a:r>
            <a:r>
              <a:rPr lang="en-US" sz="2800" dirty="0">
                <a:cs typeface="Calibri" pitchFamily="34" charset="0"/>
              </a:rPr>
              <a:t>, the accrediting organization provides evidence that it has:</a:t>
            </a:r>
          </a:p>
          <a:p>
            <a:pPr marL="17462" indent="0">
              <a:lnSpc>
                <a:spcPct val="95000"/>
              </a:lnSpc>
              <a:spcBef>
                <a:spcPts val="1200"/>
              </a:spcBef>
              <a:buNone/>
            </a:pPr>
            <a:r>
              <a:rPr lang="en-US" sz="2800" dirty="0" smtClean="0">
                <a:cs typeface="Calibri" pitchFamily="34" charset="0"/>
              </a:rPr>
              <a:t>	1</a:t>
            </a:r>
            <a:r>
              <a:rPr lang="en-US" sz="2800" dirty="0">
                <a:cs typeface="Calibri" pitchFamily="34" charset="0"/>
              </a:rPr>
              <a:t>. </a:t>
            </a:r>
            <a:r>
              <a:rPr lang="en-US" sz="2800" dirty="0">
                <a:solidFill>
                  <a:srgbClr val="FFFF00"/>
                </a:solidFill>
                <a:cs typeface="Calibri" pitchFamily="34" charset="0"/>
              </a:rPr>
              <a:t>a clear description of academic quality</a:t>
            </a:r>
            <a:r>
              <a:rPr lang="en-US" sz="2800" dirty="0">
                <a:cs typeface="Calibri" pitchFamily="34" charset="0"/>
              </a:rPr>
              <a:t> </a:t>
            </a:r>
            <a:r>
              <a:rPr lang="en-US" sz="2800" dirty="0" smtClean="0">
                <a:cs typeface="Calibri" pitchFamily="34" charset="0"/>
              </a:rPr>
              <a:t>in </a:t>
            </a:r>
            <a:r>
              <a:rPr lang="en-US" sz="2800" dirty="0">
                <a:cs typeface="Calibri" pitchFamily="34" charset="0"/>
              </a:rPr>
              <a:t>the </a:t>
            </a:r>
            <a:r>
              <a:rPr lang="en-US" sz="2800" dirty="0" smtClean="0">
                <a:cs typeface="Calibri" pitchFamily="34" charset="0"/>
              </a:rPr>
              <a:t>	context </a:t>
            </a:r>
            <a:r>
              <a:rPr lang="en-US" sz="2800" dirty="0">
                <a:cs typeface="Calibri" pitchFamily="34" charset="0"/>
              </a:rPr>
              <a:t>of institutional or </a:t>
            </a:r>
            <a:r>
              <a:rPr lang="en-US" sz="2800" dirty="0" smtClean="0">
                <a:cs typeface="Calibri" pitchFamily="34" charset="0"/>
              </a:rPr>
              <a:t>program mission</a:t>
            </a:r>
            <a:r>
              <a:rPr lang="en-US" sz="2800" dirty="0">
                <a:cs typeface="Calibri" pitchFamily="34" charset="0"/>
              </a:rPr>
              <a:t>;</a:t>
            </a:r>
          </a:p>
          <a:p>
            <a:pPr marL="17462" indent="0">
              <a:lnSpc>
                <a:spcPct val="95000"/>
              </a:lnSpc>
              <a:spcBef>
                <a:spcPts val="1200"/>
              </a:spcBef>
              <a:buNone/>
            </a:pPr>
            <a:r>
              <a:rPr lang="en-US" sz="2800" dirty="0" smtClean="0">
                <a:cs typeface="Calibri" pitchFamily="34" charset="0"/>
              </a:rPr>
              <a:t>	2</a:t>
            </a:r>
            <a:r>
              <a:rPr lang="en-US" sz="2800" dirty="0">
                <a:cs typeface="Calibri" pitchFamily="34" charset="0"/>
              </a:rPr>
              <a:t>. </a:t>
            </a:r>
            <a:r>
              <a:rPr lang="en-US" sz="2800" dirty="0">
                <a:solidFill>
                  <a:srgbClr val="FFFF00"/>
                </a:solidFill>
                <a:cs typeface="Calibri" pitchFamily="34" charset="0"/>
              </a:rPr>
              <a:t>standards or policies</a:t>
            </a:r>
            <a:r>
              <a:rPr lang="en-US" sz="2800" dirty="0">
                <a:cs typeface="Calibri" pitchFamily="34" charset="0"/>
              </a:rPr>
              <a:t> that the </a:t>
            </a:r>
            <a:r>
              <a:rPr lang="en-US" sz="2800" dirty="0" smtClean="0">
                <a:cs typeface="Calibri" pitchFamily="34" charset="0"/>
              </a:rPr>
              <a:t>institutions </a:t>
            </a:r>
            <a:r>
              <a:rPr lang="en-US" sz="2800" dirty="0">
                <a:cs typeface="Calibri" pitchFamily="34" charset="0"/>
              </a:rPr>
              <a:t>or </a:t>
            </a:r>
            <a:r>
              <a:rPr lang="en-US" sz="2800" dirty="0" smtClean="0">
                <a:cs typeface="Calibri" pitchFamily="34" charset="0"/>
              </a:rPr>
              <a:t>	programs </a:t>
            </a:r>
            <a:r>
              <a:rPr lang="en-US" sz="2800" dirty="0">
                <a:cs typeface="Calibri" pitchFamily="34" charset="0"/>
              </a:rPr>
              <a:t>will have </a:t>
            </a:r>
            <a:r>
              <a:rPr lang="en-US" sz="2800" dirty="0" smtClean="0">
                <a:cs typeface="Calibri" pitchFamily="34" charset="0"/>
              </a:rPr>
              <a:t>processes to </a:t>
            </a:r>
            <a:r>
              <a:rPr lang="en-US" sz="2800" dirty="0">
                <a:cs typeface="Calibri" pitchFamily="34" charset="0"/>
              </a:rPr>
              <a:t>determine whether </a:t>
            </a:r>
            <a:r>
              <a:rPr lang="en-US" sz="2800" dirty="0" smtClean="0">
                <a:cs typeface="Calibri" pitchFamily="34" charset="0"/>
              </a:rPr>
              <a:t>	</a:t>
            </a:r>
            <a:r>
              <a:rPr lang="en-US" sz="2800" dirty="0" smtClean="0">
                <a:solidFill>
                  <a:srgbClr val="FFFF00"/>
                </a:solidFill>
                <a:cs typeface="Calibri" pitchFamily="34" charset="0"/>
              </a:rPr>
              <a:t>quality standards </a:t>
            </a:r>
            <a:r>
              <a:rPr lang="en-US" sz="2800" dirty="0">
                <a:solidFill>
                  <a:srgbClr val="FFFF00"/>
                </a:solidFill>
                <a:cs typeface="Calibri" pitchFamily="34" charset="0"/>
              </a:rPr>
              <a:t>are being met</a:t>
            </a:r>
            <a:r>
              <a:rPr lang="en-US" sz="2800" dirty="0">
                <a:cs typeface="Calibri" pitchFamily="34" charset="0"/>
              </a:rPr>
              <a:t>;</a:t>
            </a:r>
          </a:p>
          <a:p>
            <a:pPr marL="17462" indent="0">
              <a:lnSpc>
                <a:spcPct val="95000"/>
              </a:lnSpc>
              <a:spcBef>
                <a:spcPts val="1200"/>
              </a:spcBef>
              <a:buNone/>
            </a:pPr>
            <a:r>
              <a:rPr lang="en-US" sz="2800" dirty="0" smtClean="0">
                <a:cs typeface="Calibri" pitchFamily="34" charset="0"/>
              </a:rPr>
              <a:t>	3</a:t>
            </a:r>
            <a:r>
              <a:rPr lang="en-US" sz="2800" dirty="0">
                <a:cs typeface="Calibri" pitchFamily="34" charset="0"/>
              </a:rPr>
              <a:t>. </a:t>
            </a:r>
            <a:r>
              <a:rPr lang="en-US" sz="2800" dirty="0">
                <a:solidFill>
                  <a:srgbClr val="FFFF00"/>
                </a:solidFill>
                <a:cs typeface="Calibri" pitchFamily="34" charset="0"/>
              </a:rPr>
              <a:t>standards or policies</a:t>
            </a:r>
            <a:r>
              <a:rPr lang="en-US" sz="2800" dirty="0">
                <a:cs typeface="Calibri" pitchFamily="34" charset="0"/>
              </a:rPr>
              <a:t> that include </a:t>
            </a:r>
            <a:r>
              <a:rPr lang="en-US" sz="2800" dirty="0" smtClean="0">
                <a:solidFill>
                  <a:srgbClr val="FFFF00"/>
                </a:solidFill>
                <a:cs typeface="Calibri" pitchFamily="34" charset="0"/>
              </a:rPr>
              <a:t>expectations </a:t>
            </a:r>
            <a:r>
              <a:rPr lang="en-US" sz="2800" dirty="0">
                <a:solidFill>
                  <a:srgbClr val="FFFF00"/>
                </a:solidFill>
                <a:cs typeface="Calibri" pitchFamily="34" charset="0"/>
              </a:rPr>
              <a:t>of </a:t>
            </a:r>
            <a:r>
              <a:rPr lang="en-US" sz="2800" dirty="0" smtClean="0">
                <a:solidFill>
                  <a:srgbClr val="FFFF00"/>
                </a:solidFill>
                <a:cs typeface="Calibri" pitchFamily="34" charset="0"/>
              </a:rPr>
              <a:t>	institutional </a:t>
            </a:r>
            <a:r>
              <a:rPr lang="en-US" sz="2800" dirty="0">
                <a:solidFill>
                  <a:srgbClr val="FFFF00"/>
                </a:solidFill>
                <a:cs typeface="Calibri" pitchFamily="34" charset="0"/>
              </a:rPr>
              <a:t>or program </a:t>
            </a:r>
            <a:r>
              <a:rPr lang="en-US" sz="2800" dirty="0" smtClean="0">
                <a:solidFill>
                  <a:srgbClr val="FFFF00"/>
                </a:solidFill>
                <a:cs typeface="Calibri" pitchFamily="34" charset="0"/>
              </a:rPr>
              <a:t>	quality</a:t>
            </a:r>
            <a:r>
              <a:rPr lang="en-US" sz="2800" dirty="0" smtClean="0">
                <a:cs typeface="Calibri" pitchFamily="34" charset="0"/>
              </a:rPr>
              <a:t>, including </a:t>
            </a:r>
            <a:r>
              <a:rPr lang="en-US" sz="2800" dirty="0">
                <a:cs typeface="Calibri" pitchFamily="34" charset="0"/>
              </a:rPr>
              <a:t>student </a:t>
            </a:r>
            <a:r>
              <a:rPr lang="en-US" sz="2800" dirty="0" smtClean="0">
                <a:cs typeface="Calibri" pitchFamily="34" charset="0"/>
              </a:rPr>
              <a:t>	achievement</a:t>
            </a:r>
            <a:r>
              <a:rPr lang="en-US" sz="2800" dirty="0">
                <a:cs typeface="Calibri" pitchFamily="34" charset="0"/>
              </a:rPr>
              <a:t>, </a:t>
            </a:r>
            <a:r>
              <a:rPr lang="en-US" sz="2800" dirty="0" smtClean="0">
                <a:cs typeface="Calibri" pitchFamily="34" charset="0"/>
              </a:rPr>
              <a:t>consistent </a:t>
            </a:r>
            <a:r>
              <a:rPr lang="en-US" sz="2800" dirty="0">
                <a:cs typeface="Calibri" pitchFamily="34" charset="0"/>
              </a:rPr>
              <a:t>with mission;</a:t>
            </a:r>
            <a:r>
              <a:rPr lang="en-US" sz="2800" dirty="0" smtClean="0">
                <a:cs typeface="Calibri" pitchFamily="34" charset="0"/>
              </a:rPr>
              <a:t> </a:t>
            </a:r>
          </a:p>
        </p:txBody>
      </p:sp>
    </p:spTree>
    <p:extLst>
      <p:ext uri="{BB962C8B-B14F-4D97-AF65-F5344CB8AC3E}">
        <p14:creationId xmlns:p14="http://schemas.microsoft.com/office/powerpoint/2010/main" val="4186796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66800"/>
          </a:xfrm>
        </p:spPr>
        <p:txBody>
          <a:bodyPr/>
          <a:lstStyle/>
          <a:p>
            <a:pPr algn="ctr"/>
            <a:r>
              <a:rPr lang="en-US" sz="3200" dirty="0">
                <a:solidFill>
                  <a:schemeClr val="accent1"/>
                </a:solidFill>
              </a:rPr>
              <a:t>Council for Higher Education </a:t>
            </a:r>
            <a:r>
              <a:rPr lang="en-US" sz="3200" dirty="0" smtClean="0">
                <a:solidFill>
                  <a:schemeClr val="accent1"/>
                </a:solidFill>
              </a:rPr>
              <a:t>Accreditation</a:t>
            </a:r>
            <a:br>
              <a:rPr lang="en-US" sz="3200" dirty="0" smtClean="0">
                <a:solidFill>
                  <a:schemeClr val="accent1"/>
                </a:solidFill>
              </a:rPr>
            </a:br>
            <a:r>
              <a:rPr lang="en-US" sz="3200" dirty="0" smtClean="0">
                <a:solidFill>
                  <a:schemeClr val="accent1"/>
                </a:solidFill>
              </a:rPr>
              <a:t>CHEA  Recognition Standards</a:t>
            </a:r>
            <a:endParaRPr lang="en-US" sz="3200" dirty="0">
              <a:solidFill>
                <a:schemeClr val="accent1"/>
              </a:solidFill>
            </a:endParaRPr>
          </a:p>
        </p:txBody>
      </p:sp>
      <p:sp>
        <p:nvSpPr>
          <p:cNvPr id="3" name="Content Placeholder 2"/>
          <p:cNvSpPr>
            <a:spLocks noGrp="1"/>
          </p:cNvSpPr>
          <p:nvPr>
            <p:ph idx="1"/>
          </p:nvPr>
        </p:nvSpPr>
        <p:spPr>
          <a:xfrm>
            <a:off x="152400" y="1295400"/>
            <a:ext cx="8839200" cy="5410200"/>
          </a:xfrm>
        </p:spPr>
        <p:txBody>
          <a:bodyPr>
            <a:noAutofit/>
          </a:bodyPr>
          <a:lstStyle/>
          <a:p>
            <a:pPr marL="474662" indent="-457200">
              <a:lnSpc>
                <a:spcPct val="95000"/>
              </a:lnSpc>
              <a:spcBef>
                <a:spcPts val="1200"/>
              </a:spcBef>
            </a:pPr>
            <a:r>
              <a:rPr lang="en-US" sz="3000" dirty="0" smtClean="0"/>
              <a:t>4</a:t>
            </a:r>
            <a:r>
              <a:rPr lang="en-US" sz="3000" dirty="0"/>
              <a:t>. </a:t>
            </a:r>
            <a:r>
              <a:rPr lang="en-US" sz="3000" dirty="0">
                <a:solidFill>
                  <a:srgbClr val="FFFF00"/>
                </a:solidFill>
              </a:rPr>
              <a:t>standards or </a:t>
            </a:r>
            <a:r>
              <a:rPr lang="en-US" sz="3000" dirty="0" smtClean="0">
                <a:solidFill>
                  <a:srgbClr val="FFFF00"/>
                </a:solidFill>
              </a:rPr>
              <a:t>policies</a:t>
            </a:r>
            <a:r>
              <a:rPr lang="en-US" sz="3000" dirty="0" smtClean="0"/>
              <a:t> that </a:t>
            </a:r>
            <a:r>
              <a:rPr lang="en-US" sz="3000" dirty="0">
                <a:solidFill>
                  <a:srgbClr val="FFFF00"/>
                </a:solidFill>
              </a:rPr>
              <a:t>focus on educational quality </a:t>
            </a:r>
            <a:r>
              <a:rPr lang="en-US" sz="3000" dirty="0"/>
              <a:t>while respecting </a:t>
            </a:r>
            <a:r>
              <a:rPr lang="en-US" sz="3000" dirty="0" smtClean="0"/>
              <a:t>the institution’s </a:t>
            </a:r>
            <a:r>
              <a:rPr lang="en-US" sz="3000" dirty="0"/>
              <a:t>responsibility to set priorities and to control how the institution </a:t>
            </a:r>
            <a:r>
              <a:rPr lang="en-US" sz="3000" dirty="0" smtClean="0"/>
              <a:t>or program </a:t>
            </a:r>
            <a:r>
              <a:rPr lang="en-US" sz="3000" dirty="0"/>
              <a:t>is structured and operates, and that incorporate an awareness of </a:t>
            </a:r>
            <a:r>
              <a:rPr lang="en-US" sz="3000" dirty="0" smtClean="0"/>
              <a:t>how programs </a:t>
            </a:r>
            <a:r>
              <a:rPr lang="en-US" sz="3000" dirty="0"/>
              <a:t>function within the broader </a:t>
            </a:r>
            <a:r>
              <a:rPr lang="en-US" sz="3000" dirty="0" smtClean="0"/>
              <a:t>purposes; and</a:t>
            </a:r>
          </a:p>
          <a:p>
            <a:pPr marL="474662" indent="-457200">
              <a:lnSpc>
                <a:spcPct val="95000"/>
              </a:lnSpc>
              <a:spcBef>
                <a:spcPts val="1200"/>
              </a:spcBef>
            </a:pPr>
            <a:r>
              <a:rPr lang="en-US" sz="3000" dirty="0">
                <a:cs typeface="Calibri" pitchFamily="34" charset="0"/>
              </a:rPr>
              <a:t>5.	</a:t>
            </a:r>
            <a:r>
              <a:rPr lang="en-US" sz="3000" dirty="0">
                <a:solidFill>
                  <a:srgbClr val="FFFF00"/>
                </a:solidFill>
                <a:cs typeface="Calibri" pitchFamily="34" charset="0"/>
              </a:rPr>
              <a:t>standards or policies </a:t>
            </a:r>
            <a:r>
              <a:rPr lang="en-US" sz="3000" dirty="0">
                <a:cs typeface="Calibri" pitchFamily="34" charset="0"/>
              </a:rPr>
              <a:t>designed to </a:t>
            </a:r>
            <a:r>
              <a:rPr lang="en-US" sz="3000" dirty="0">
                <a:solidFill>
                  <a:srgbClr val="FFFF00"/>
                </a:solidFill>
                <a:cs typeface="Calibri" pitchFamily="34" charset="0"/>
              </a:rPr>
              <a:t>foster desired or needed student </a:t>
            </a:r>
            <a:r>
              <a:rPr lang="en-US" sz="3000" dirty="0" smtClean="0">
                <a:solidFill>
                  <a:srgbClr val="FFFF00"/>
                </a:solidFill>
                <a:cs typeface="Calibri" pitchFamily="34" charset="0"/>
              </a:rPr>
              <a:t>achievement</a:t>
            </a:r>
            <a:r>
              <a:rPr lang="en-US" sz="3000" dirty="0" smtClean="0">
                <a:cs typeface="Calibri" pitchFamily="34" charset="0"/>
              </a:rPr>
              <a:t> and </a:t>
            </a:r>
            <a:r>
              <a:rPr lang="en-US" sz="3000" dirty="0">
                <a:cs typeface="Calibri" pitchFamily="34" charset="0"/>
              </a:rPr>
              <a:t>that refer to resources only to the extent required for students to </a:t>
            </a:r>
            <a:r>
              <a:rPr lang="en-US" sz="3000" dirty="0" smtClean="0">
                <a:cs typeface="Calibri" pitchFamily="34" charset="0"/>
              </a:rPr>
              <a:t>emerge from </a:t>
            </a:r>
            <a:r>
              <a:rPr lang="en-US" sz="3000" dirty="0">
                <a:cs typeface="Calibri" pitchFamily="34" charset="0"/>
              </a:rPr>
              <a:t>institutions or programs appropriately prepared, or to address health </a:t>
            </a:r>
            <a:r>
              <a:rPr lang="en-US" sz="3000" dirty="0" smtClean="0">
                <a:cs typeface="Calibri" pitchFamily="34" charset="0"/>
              </a:rPr>
              <a:t>and safety </a:t>
            </a:r>
            <a:r>
              <a:rPr lang="en-US" sz="3000" dirty="0">
                <a:cs typeface="Calibri" pitchFamily="34" charset="0"/>
              </a:rPr>
              <a:t>in the delivery of programs.</a:t>
            </a:r>
            <a:endParaRPr lang="en-US" sz="3000" dirty="0" smtClean="0">
              <a:cs typeface="Calibri" pitchFamily="34" charset="0"/>
            </a:endParaRPr>
          </a:p>
          <a:p>
            <a:endParaRPr lang="en-US" sz="2800" dirty="0" smtClean="0">
              <a:cs typeface="Calibri" pitchFamily="34" charset="0"/>
            </a:endParaRPr>
          </a:p>
        </p:txBody>
      </p:sp>
    </p:spTree>
    <p:extLst>
      <p:ext uri="{BB962C8B-B14F-4D97-AF65-F5344CB8AC3E}">
        <p14:creationId xmlns:p14="http://schemas.microsoft.com/office/powerpoint/2010/main" val="3634875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600200"/>
          </a:xfrm>
        </p:spPr>
        <p:txBody>
          <a:bodyPr/>
          <a:lstStyle/>
          <a:p>
            <a:pPr algn="ctr"/>
            <a:r>
              <a:rPr lang="en-US" sz="3200" dirty="0" smtClean="0">
                <a:solidFill>
                  <a:schemeClr val="accent1"/>
                </a:solidFill>
              </a:rPr>
              <a:t>AAA Seeking Council </a:t>
            </a:r>
            <a:r>
              <a:rPr lang="en-US" sz="3200" dirty="0">
                <a:solidFill>
                  <a:schemeClr val="accent1"/>
                </a:solidFill>
              </a:rPr>
              <a:t>for Higher Education </a:t>
            </a:r>
            <a:r>
              <a:rPr lang="en-US" sz="3200" dirty="0" smtClean="0">
                <a:solidFill>
                  <a:schemeClr val="accent1"/>
                </a:solidFill>
              </a:rPr>
              <a:t>Accreditation (CHEA)  Recognition</a:t>
            </a:r>
            <a:endParaRPr lang="en-US" sz="3200" dirty="0">
              <a:solidFill>
                <a:schemeClr val="accent1"/>
              </a:solidFill>
            </a:endParaRPr>
          </a:p>
        </p:txBody>
      </p:sp>
      <p:sp>
        <p:nvSpPr>
          <p:cNvPr id="3" name="Content Placeholder 2"/>
          <p:cNvSpPr>
            <a:spLocks noGrp="1"/>
          </p:cNvSpPr>
          <p:nvPr>
            <p:ph idx="1"/>
          </p:nvPr>
        </p:nvSpPr>
        <p:spPr>
          <a:xfrm>
            <a:off x="152400" y="1676400"/>
            <a:ext cx="8839200" cy="4648200"/>
          </a:xfrm>
        </p:spPr>
        <p:txBody>
          <a:bodyPr>
            <a:noAutofit/>
          </a:bodyPr>
          <a:lstStyle/>
          <a:p>
            <a:pPr marL="474662" indent="-457200">
              <a:lnSpc>
                <a:spcPct val="95000"/>
              </a:lnSpc>
              <a:spcBef>
                <a:spcPts val="1200"/>
              </a:spcBef>
            </a:pPr>
            <a:endParaRPr lang="it-IT" sz="3200" dirty="0" smtClean="0"/>
          </a:p>
          <a:p>
            <a:pPr marL="474662" indent="-457200">
              <a:lnSpc>
                <a:spcPct val="95000"/>
              </a:lnSpc>
              <a:spcBef>
                <a:spcPts val="1200"/>
              </a:spcBef>
            </a:pPr>
            <a:r>
              <a:rPr lang="it-IT" sz="3200" dirty="0">
                <a:solidFill>
                  <a:srgbClr val="FFFF00"/>
                </a:solidFill>
              </a:rPr>
              <a:t>AAA Minutes -March 30, 2010 CHEA</a:t>
            </a:r>
            <a:r>
              <a:rPr lang="it-IT" sz="3200" dirty="0"/>
              <a:t> lO:04 and EQAR AAARecognition IO:05</a:t>
            </a:r>
            <a:r>
              <a:rPr lang="en-US" sz="3200" dirty="0">
                <a:cs typeface="Calibri" pitchFamily="34" charset="0"/>
              </a:rPr>
              <a:t>5.</a:t>
            </a:r>
          </a:p>
          <a:p>
            <a:pPr marL="17462" indent="0">
              <a:lnSpc>
                <a:spcPct val="95000"/>
              </a:lnSpc>
              <a:spcBef>
                <a:spcPts val="1200"/>
              </a:spcBef>
              <a:buNone/>
            </a:pPr>
            <a:r>
              <a:rPr lang="en-US" sz="3200" dirty="0">
                <a:cs typeface="Calibri" pitchFamily="34" charset="0"/>
              </a:rPr>
              <a:t>	</a:t>
            </a:r>
            <a:r>
              <a:rPr lang="en-US" sz="3200" dirty="0" smtClean="0">
                <a:cs typeface="Calibri" pitchFamily="34" charset="0"/>
              </a:rPr>
              <a:t>Voted</a:t>
            </a:r>
            <a:r>
              <a:rPr lang="en-US" sz="3200" dirty="0">
                <a:cs typeface="Calibri" pitchFamily="34" charset="0"/>
              </a:rPr>
              <a:t>: </a:t>
            </a:r>
            <a:r>
              <a:rPr lang="en-US" sz="3200" dirty="0">
                <a:solidFill>
                  <a:srgbClr val="FFFF00"/>
                </a:solidFill>
                <a:cs typeface="Calibri" pitchFamily="34" charset="0"/>
              </a:rPr>
              <a:t>To pursue further application</a:t>
            </a:r>
            <a:r>
              <a:rPr lang="en-US" sz="3200" dirty="0">
                <a:cs typeface="Calibri" pitchFamily="34" charset="0"/>
              </a:rPr>
              <a:t> </a:t>
            </a:r>
            <a:r>
              <a:rPr lang="en-US" sz="3200" dirty="0">
                <a:solidFill>
                  <a:srgbClr val="FFFF00"/>
                </a:solidFill>
                <a:cs typeface="Calibri" pitchFamily="34" charset="0"/>
              </a:rPr>
              <a:t>for</a:t>
            </a:r>
            <a:r>
              <a:rPr lang="en-US" sz="3200" dirty="0">
                <a:cs typeface="Calibri" pitchFamily="34" charset="0"/>
              </a:rPr>
              <a:t> both </a:t>
            </a:r>
            <a:r>
              <a:rPr lang="en-US" sz="3200" dirty="0" smtClean="0">
                <a:cs typeface="Calibri" pitchFamily="34" charset="0"/>
              </a:rPr>
              <a:t>	</a:t>
            </a:r>
            <a:r>
              <a:rPr lang="en-US" sz="3200" dirty="0" smtClean="0">
                <a:solidFill>
                  <a:srgbClr val="FFFF00"/>
                </a:solidFill>
                <a:cs typeface="Calibri" pitchFamily="34" charset="0"/>
              </a:rPr>
              <a:t>EQAR</a:t>
            </a:r>
            <a:r>
              <a:rPr lang="en-US" sz="3200" dirty="0" smtClean="0">
                <a:cs typeface="Calibri" pitchFamily="34" charset="0"/>
              </a:rPr>
              <a:t> (</a:t>
            </a:r>
            <a:r>
              <a:rPr lang="en-US" sz="3200" dirty="0">
                <a:cs typeface="Calibri" pitchFamily="34" charset="0"/>
              </a:rPr>
              <a:t>European Quality Assurance Register </a:t>
            </a:r>
            <a:r>
              <a:rPr lang="en-US" sz="3200" dirty="0" smtClean="0">
                <a:cs typeface="Calibri" pitchFamily="34" charset="0"/>
              </a:rPr>
              <a:t>	for </a:t>
            </a:r>
            <a:r>
              <a:rPr lang="en-US" sz="3200" dirty="0">
                <a:cs typeface="Calibri" pitchFamily="34" charset="0"/>
              </a:rPr>
              <a:t>Higher </a:t>
            </a:r>
            <a:r>
              <a:rPr lang="en-US" sz="3200" dirty="0" smtClean="0">
                <a:cs typeface="Calibri" pitchFamily="34" charset="0"/>
              </a:rPr>
              <a:t>Education</a:t>
            </a:r>
            <a:r>
              <a:rPr lang="en-US" sz="3200" dirty="0">
                <a:cs typeface="Calibri" pitchFamily="34" charset="0"/>
              </a:rPr>
              <a:t>) </a:t>
            </a:r>
            <a:r>
              <a:rPr lang="en-US" sz="3200" dirty="0">
                <a:solidFill>
                  <a:srgbClr val="FFFF00"/>
                </a:solidFill>
                <a:cs typeface="Calibri" pitchFamily="34" charset="0"/>
              </a:rPr>
              <a:t>and CHEA (Council for </a:t>
            </a:r>
            <a:r>
              <a:rPr lang="en-US" sz="3200" dirty="0" smtClean="0">
                <a:solidFill>
                  <a:srgbClr val="FFFF00"/>
                </a:solidFill>
                <a:cs typeface="Calibri" pitchFamily="34" charset="0"/>
              </a:rPr>
              <a:t>	Higher </a:t>
            </a:r>
            <a:r>
              <a:rPr lang="en-US" sz="3200" dirty="0">
                <a:solidFill>
                  <a:srgbClr val="FFFF00"/>
                </a:solidFill>
                <a:cs typeface="Calibri" pitchFamily="34" charset="0"/>
              </a:rPr>
              <a:t>Education </a:t>
            </a:r>
            <a:r>
              <a:rPr lang="en-US" sz="3200" dirty="0" smtClean="0">
                <a:solidFill>
                  <a:srgbClr val="FFFF00"/>
                </a:solidFill>
                <a:cs typeface="Calibri" pitchFamily="34" charset="0"/>
              </a:rPr>
              <a:t>Accreditation</a:t>
            </a:r>
            <a:r>
              <a:rPr lang="en-US" sz="3200" dirty="0">
                <a:solidFill>
                  <a:srgbClr val="FFFF00"/>
                </a:solidFill>
                <a:cs typeface="Calibri" pitchFamily="34" charset="0"/>
              </a:rPr>
              <a:t>)</a:t>
            </a:r>
            <a:r>
              <a:rPr lang="en-US" sz="3200" dirty="0">
                <a:cs typeface="Calibri" pitchFamily="34" charset="0"/>
              </a:rPr>
              <a:t> with notice to </a:t>
            </a:r>
            <a:r>
              <a:rPr lang="en-US" sz="3200" dirty="0" smtClean="0">
                <a:cs typeface="Calibri" pitchFamily="34" charset="0"/>
              </a:rPr>
              <a:t>	Church </a:t>
            </a:r>
            <a:r>
              <a:rPr lang="en-US" sz="3200" dirty="0">
                <a:cs typeface="Calibri" pitchFamily="34" charset="0"/>
              </a:rPr>
              <a:t>leadership </a:t>
            </a:r>
            <a:r>
              <a:rPr lang="en-US" sz="3200" dirty="0" smtClean="0">
                <a:cs typeface="Calibri" pitchFamily="34" charset="0"/>
              </a:rPr>
              <a:t>on conflict </a:t>
            </a:r>
            <a:r>
              <a:rPr lang="en-US" sz="3200" dirty="0">
                <a:cs typeface="Calibri" pitchFamily="34" charset="0"/>
              </a:rPr>
              <a:t>of interest </a:t>
            </a:r>
            <a:r>
              <a:rPr lang="en-US" sz="3200" dirty="0" smtClean="0">
                <a:cs typeface="Calibri" pitchFamily="34" charset="0"/>
              </a:rPr>
              <a:t>policy </a:t>
            </a:r>
            <a:endParaRPr lang="en-US" sz="3200" dirty="0">
              <a:cs typeface="Calibri" pitchFamily="34" charset="0"/>
            </a:endParaRPr>
          </a:p>
          <a:p>
            <a:endParaRPr lang="en-US" sz="2800" dirty="0" smtClean="0">
              <a:cs typeface="Calibri" pitchFamily="34" charset="0"/>
            </a:endParaRPr>
          </a:p>
        </p:txBody>
      </p:sp>
    </p:spTree>
    <p:extLst>
      <p:ext uri="{BB962C8B-B14F-4D97-AF65-F5344CB8AC3E}">
        <p14:creationId xmlns:p14="http://schemas.microsoft.com/office/powerpoint/2010/main" val="210763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91600" cy="1066800"/>
          </a:xfrm>
        </p:spPr>
        <p:txBody>
          <a:bodyPr/>
          <a:lstStyle/>
          <a:p>
            <a:pPr algn="ctr"/>
            <a:r>
              <a:rPr lang="en-US" sz="3000" dirty="0" smtClean="0">
                <a:solidFill>
                  <a:schemeClr val="accent1"/>
                </a:solidFill>
              </a:rPr>
              <a:t>AAA Accreditation Aim: Uphold the Mission of the Church in the Context of High Academic Quality</a:t>
            </a:r>
            <a:endParaRPr lang="en-US" sz="3000" dirty="0">
              <a:solidFill>
                <a:schemeClr val="accent1"/>
              </a:solidFill>
            </a:endParaRPr>
          </a:p>
        </p:txBody>
      </p:sp>
      <p:sp>
        <p:nvSpPr>
          <p:cNvPr id="3" name="Content Placeholder 2"/>
          <p:cNvSpPr>
            <a:spLocks noGrp="1"/>
          </p:cNvSpPr>
          <p:nvPr>
            <p:ph idx="1"/>
          </p:nvPr>
        </p:nvSpPr>
        <p:spPr>
          <a:xfrm>
            <a:off x="152400" y="1371600"/>
            <a:ext cx="8839200" cy="4953001"/>
          </a:xfrm>
        </p:spPr>
        <p:txBody>
          <a:bodyPr>
            <a:noAutofit/>
          </a:bodyPr>
          <a:lstStyle/>
          <a:p>
            <a:pPr marL="474662" indent="-457200">
              <a:lnSpc>
                <a:spcPct val="95000"/>
              </a:lnSpc>
              <a:spcBef>
                <a:spcPts val="1200"/>
              </a:spcBef>
            </a:pPr>
            <a:r>
              <a:rPr lang="en-US" dirty="0">
                <a:cs typeface="Calibri" pitchFamily="34" charset="0"/>
              </a:rPr>
              <a:t>1. Institutional </a:t>
            </a:r>
            <a:r>
              <a:rPr lang="en-US" dirty="0">
                <a:solidFill>
                  <a:srgbClr val="FFFF00"/>
                </a:solidFill>
                <a:cs typeface="Calibri" pitchFamily="34" charset="0"/>
              </a:rPr>
              <a:t>mission statements</a:t>
            </a:r>
            <a:r>
              <a:rPr lang="en-US" dirty="0">
                <a:cs typeface="Calibri" pitchFamily="34" charset="0"/>
              </a:rPr>
              <a:t> that harmonize with the overall mission of </a:t>
            </a:r>
            <a:r>
              <a:rPr lang="en-US" dirty="0" smtClean="0">
                <a:cs typeface="Calibri" pitchFamily="34" charset="0"/>
              </a:rPr>
              <a:t>the Church</a:t>
            </a:r>
            <a:r>
              <a:rPr lang="en-US" dirty="0">
                <a:cs typeface="Calibri" pitchFamily="34" charset="0"/>
              </a:rPr>
              <a:t>.</a:t>
            </a:r>
          </a:p>
          <a:p>
            <a:pPr marL="474662" indent="-457200">
              <a:lnSpc>
                <a:spcPct val="95000"/>
              </a:lnSpc>
              <a:spcBef>
                <a:spcPts val="1200"/>
              </a:spcBef>
            </a:pPr>
            <a:r>
              <a:rPr lang="en-US" dirty="0">
                <a:cs typeface="Calibri" pitchFamily="34" charset="0"/>
              </a:rPr>
              <a:t>2. </a:t>
            </a:r>
            <a:r>
              <a:rPr lang="en-US" dirty="0">
                <a:solidFill>
                  <a:srgbClr val="FFFF00"/>
                </a:solidFill>
                <a:cs typeface="Calibri" pitchFamily="34" charset="0"/>
              </a:rPr>
              <a:t>Administration, faculty, and staff</a:t>
            </a:r>
            <a:r>
              <a:rPr lang="en-US" dirty="0">
                <a:cs typeface="Calibri" pitchFamily="34" charset="0"/>
              </a:rPr>
              <a:t> who support the beliefs, behaviors, and </a:t>
            </a:r>
            <a:r>
              <a:rPr lang="en-US" dirty="0" smtClean="0">
                <a:cs typeface="Calibri" pitchFamily="34" charset="0"/>
              </a:rPr>
              <a:t>values of </a:t>
            </a:r>
            <a:r>
              <a:rPr lang="en-US" dirty="0">
                <a:cs typeface="Calibri" pitchFamily="34" charset="0"/>
              </a:rPr>
              <a:t>the </a:t>
            </a:r>
            <a:r>
              <a:rPr lang="en-US" dirty="0" smtClean="0">
                <a:cs typeface="Calibri" pitchFamily="34" charset="0"/>
              </a:rPr>
              <a:t>Church.</a:t>
            </a:r>
          </a:p>
          <a:p>
            <a:pPr marL="474662" indent="-457200">
              <a:lnSpc>
                <a:spcPct val="95000"/>
              </a:lnSpc>
              <a:spcBef>
                <a:spcPts val="1200"/>
              </a:spcBef>
            </a:pPr>
            <a:r>
              <a:rPr lang="en-US" dirty="0" smtClean="0">
                <a:cs typeface="Calibri" pitchFamily="34" charset="0"/>
              </a:rPr>
              <a:t>3</a:t>
            </a:r>
            <a:r>
              <a:rPr lang="en-US" dirty="0">
                <a:cs typeface="Calibri" pitchFamily="34" charset="0"/>
              </a:rPr>
              <a:t>. </a:t>
            </a:r>
            <a:r>
              <a:rPr lang="en-US" dirty="0">
                <a:solidFill>
                  <a:srgbClr val="FFFF00"/>
                </a:solidFill>
                <a:cs typeface="Calibri" pitchFamily="34" charset="0"/>
              </a:rPr>
              <a:t>Policies and procedures</a:t>
            </a:r>
            <a:r>
              <a:rPr lang="en-US" dirty="0">
                <a:cs typeface="Calibri" pitchFamily="34" charset="0"/>
              </a:rPr>
              <a:t> of the institution that uphold the mission of the </a:t>
            </a:r>
            <a:r>
              <a:rPr lang="en-US" dirty="0" smtClean="0">
                <a:cs typeface="Calibri" pitchFamily="34" charset="0"/>
              </a:rPr>
              <a:t>Church and </a:t>
            </a:r>
            <a:r>
              <a:rPr lang="en-US" dirty="0">
                <a:cs typeface="Calibri" pitchFamily="34" charset="0"/>
              </a:rPr>
              <a:t>institution.</a:t>
            </a:r>
            <a:endParaRPr lang="en-US" sz="3200" dirty="0" smtClean="0">
              <a:cs typeface="Calibri" pitchFamily="34" charset="0"/>
            </a:endParaRPr>
          </a:p>
        </p:txBody>
      </p:sp>
    </p:spTree>
    <p:extLst>
      <p:ext uri="{BB962C8B-B14F-4D97-AF65-F5344CB8AC3E}">
        <p14:creationId xmlns:p14="http://schemas.microsoft.com/office/powerpoint/2010/main" val="956038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9" y="152400"/>
            <a:ext cx="8991600" cy="1066800"/>
          </a:xfrm>
        </p:spPr>
        <p:txBody>
          <a:bodyPr/>
          <a:lstStyle/>
          <a:p>
            <a:pPr algn="ctr"/>
            <a:r>
              <a:rPr lang="en-US" sz="3000" dirty="0" smtClean="0">
                <a:solidFill>
                  <a:schemeClr val="accent1"/>
                </a:solidFill>
              </a:rPr>
              <a:t>AAA Accreditation Aim: Uphold the Mission of the Church in the Context of High Academic Quality</a:t>
            </a:r>
            <a:endParaRPr lang="en-US" sz="3000" dirty="0">
              <a:solidFill>
                <a:schemeClr val="accent1"/>
              </a:solidFill>
            </a:endParaRPr>
          </a:p>
        </p:txBody>
      </p:sp>
      <p:sp>
        <p:nvSpPr>
          <p:cNvPr id="3" name="Content Placeholder 2"/>
          <p:cNvSpPr>
            <a:spLocks noGrp="1"/>
          </p:cNvSpPr>
          <p:nvPr>
            <p:ph idx="1"/>
          </p:nvPr>
        </p:nvSpPr>
        <p:spPr>
          <a:xfrm>
            <a:off x="4482" y="1295399"/>
            <a:ext cx="8839200" cy="5558119"/>
          </a:xfrm>
        </p:spPr>
        <p:txBody>
          <a:bodyPr>
            <a:noAutofit/>
          </a:bodyPr>
          <a:lstStyle/>
          <a:p>
            <a:pPr marL="474662" indent="-457200">
              <a:lnSpc>
                <a:spcPct val="95000"/>
              </a:lnSpc>
              <a:spcBef>
                <a:spcPts val="1200"/>
              </a:spcBef>
            </a:pPr>
            <a:r>
              <a:rPr lang="en-US" sz="2800" dirty="0" smtClean="0">
                <a:cs typeface="Calibri" pitchFamily="34" charset="0"/>
              </a:rPr>
              <a:t>4. </a:t>
            </a:r>
            <a:r>
              <a:rPr lang="en-US" sz="2800" dirty="0" smtClean="0">
                <a:solidFill>
                  <a:srgbClr val="FFFF00"/>
                </a:solidFill>
                <a:cs typeface="Calibri" pitchFamily="34" charset="0"/>
              </a:rPr>
              <a:t>Academic </a:t>
            </a:r>
            <a:r>
              <a:rPr lang="en-US" sz="2800" dirty="0">
                <a:solidFill>
                  <a:srgbClr val="FFFF00"/>
                </a:solidFill>
                <a:cs typeface="Calibri" pitchFamily="34" charset="0"/>
              </a:rPr>
              <a:t>and student life programs</a:t>
            </a:r>
            <a:r>
              <a:rPr lang="en-US" sz="2800" dirty="0">
                <a:cs typeface="Calibri" pitchFamily="34" charset="0"/>
              </a:rPr>
              <a:t> that are consistent with the mission of </a:t>
            </a:r>
            <a:r>
              <a:rPr lang="en-US" sz="2800" dirty="0" smtClean="0">
                <a:cs typeface="Calibri" pitchFamily="34" charset="0"/>
              </a:rPr>
              <a:t>the church </a:t>
            </a:r>
            <a:r>
              <a:rPr lang="en-US" sz="2800" dirty="0">
                <a:cs typeface="Calibri" pitchFamily="34" charset="0"/>
              </a:rPr>
              <a:t>and institution.</a:t>
            </a:r>
          </a:p>
          <a:p>
            <a:pPr marL="474662" indent="-457200">
              <a:lnSpc>
                <a:spcPct val="95000"/>
              </a:lnSpc>
              <a:spcBef>
                <a:spcPts val="1200"/>
              </a:spcBef>
            </a:pPr>
            <a:r>
              <a:rPr lang="en-US" sz="2800" dirty="0">
                <a:cs typeface="Calibri" pitchFamily="34" charset="0"/>
              </a:rPr>
              <a:t>5. </a:t>
            </a:r>
            <a:r>
              <a:rPr lang="en-US" sz="2800" dirty="0">
                <a:solidFill>
                  <a:srgbClr val="FFFF00"/>
                </a:solidFill>
                <a:cs typeface="Calibri" pitchFamily="34" charset="0"/>
              </a:rPr>
              <a:t>Board, faculty, and students</a:t>
            </a:r>
            <a:r>
              <a:rPr lang="en-US" sz="2800" dirty="0">
                <a:cs typeface="Calibri" pitchFamily="34" charset="0"/>
              </a:rPr>
              <a:t> who embrace the role and function of </a:t>
            </a:r>
            <a:r>
              <a:rPr lang="en-US" sz="2800" dirty="0" smtClean="0">
                <a:cs typeface="Calibri" pitchFamily="34" charset="0"/>
              </a:rPr>
              <a:t>AAA accreditation</a:t>
            </a:r>
            <a:r>
              <a:rPr lang="en-US" sz="2800" dirty="0">
                <a:cs typeface="Calibri" pitchFamily="34" charset="0"/>
              </a:rPr>
              <a:t>.</a:t>
            </a:r>
          </a:p>
          <a:p>
            <a:pPr marL="474662" indent="-457200">
              <a:lnSpc>
                <a:spcPct val="95000"/>
              </a:lnSpc>
              <a:spcBef>
                <a:spcPts val="1200"/>
              </a:spcBef>
            </a:pPr>
            <a:r>
              <a:rPr lang="en-US" sz="2800" dirty="0">
                <a:cs typeface="Calibri" pitchFamily="34" charset="0"/>
              </a:rPr>
              <a:t>6. </a:t>
            </a:r>
            <a:r>
              <a:rPr lang="en-US" sz="2800" dirty="0">
                <a:solidFill>
                  <a:srgbClr val="FFFF00"/>
                </a:solidFill>
                <a:cs typeface="Calibri" pitchFamily="34" charset="0"/>
              </a:rPr>
              <a:t>An education system </a:t>
            </a:r>
            <a:r>
              <a:rPr lang="en-US" sz="2800" dirty="0">
                <a:cs typeface="Calibri" pitchFamily="34" charset="0"/>
              </a:rPr>
              <a:t>that offers a comprehensive, wholistic </a:t>
            </a:r>
            <a:r>
              <a:rPr lang="en-US" sz="2800" dirty="0" smtClean="0">
                <a:cs typeface="Calibri" pitchFamily="34" charset="0"/>
              </a:rPr>
              <a:t>Seventh-day Adventist </a:t>
            </a:r>
            <a:r>
              <a:rPr lang="en-US" sz="2800" dirty="0">
                <a:cs typeface="Calibri" pitchFamily="34" charset="0"/>
              </a:rPr>
              <a:t>education which also contributes toward national goals and </a:t>
            </a:r>
            <a:r>
              <a:rPr lang="en-US" sz="2800" dirty="0" smtClean="0">
                <a:cs typeface="Calibri" pitchFamily="34" charset="0"/>
              </a:rPr>
              <a:t>aspirations of </a:t>
            </a:r>
            <a:r>
              <a:rPr lang="en-US" sz="2800" dirty="0">
                <a:cs typeface="Calibri" pitchFamily="34" charset="0"/>
              </a:rPr>
              <a:t>the country in which it functions.</a:t>
            </a:r>
          </a:p>
          <a:p>
            <a:pPr marL="474662" indent="-457200">
              <a:lnSpc>
                <a:spcPct val="95000"/>
              </a:lnSpc>
              <a:spcBef>
                <a:spcPts val="1200"/>
              </a:spcBef>
            </a:pPr>
            <a:r>
              <a:rPr lang="en-US" sz="2800" dirty="0">
                <a:cs typeface="Calibri" pitchFamily="34" charset="0"/>
              </a:rPr>
              <a:t>7. </a:t>
            </a:r>
            <a:r>
              <a:rPr lang="en-US" sz="2800" dirty="0">
                <a:solidFill>
                  <a:srgbClr val="FFFF00"/>
                </a:solidFill>
                <a:cs typeface="Calibri" pitchFamily="34" charset="0"/>
              </a:rPr>
              <a:t>A unique Seventh-day Adventist identity and purpose </a:t>
            </a:r>
            <a:r>
              <a:rPr lang="en-US" sz="2800" dirty="0">
                <a:cs typeface="Calibri" pitchFamily="34" charset="0"/>
              </a:rPr>
              <a:t>that is evidenced </a:t>
            </a:r>
            <a:r>
              <a:rPr lang="en-US" sz="2800" dirty="0" smtClean="0">
                <a:cs typeface="Calibri" pitchFamily="34" charset="0"/>
              </a:rPr>
              <a:t>through quality </a:t>
            </a:r>
            <a:r>
              <a:rPr lang="en-US" sz="2800" dirty="0">
                <a:cs typeface="Calibri" pitchFamily="34" charset="0"/>
              </a:rPr>
              <a:t>assurance mechanisms</a:t>
            </a:r>
            <a:r>
              <a:rPr lang="en-US" sz="2800" dirty="0" smtClean="0">
                <a:cs typeface="Calibri" pitchFamily="34" charset="0"/>
              </a:rPr>
              <a:t>.</a:t>
            </a:r>
          </a:p>
        </p:txBody>
      </p:sp>
    </p:spTree>
    <p:extLst>
      <p:ext uri="{BB962C8B-B14F-4D97-AF65-F5344CB8AC3E}">
        <p14:creationId xmlns:p14="http://schemas.microsoft.com/office/powerpoint/2010/main" val="3053213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66800"/>
          </a:xfrm>
        </p:spPr>
        <p:txBody>
          <a:bodyPr/>
          <a:lstStyle/>
          <a:p>
            <a:pPr algn="ctr"/>
            <a:r>
              <a:rPr lang="en-US" sz="3000" dirty="0">
                <a:solidFill>
                  <a:schemeClr val="accent1"/>
                </a:solidFill>
              </a:rPr>
              <a:t>AAA Accreditation: Uphold the Mission of the Church in the Context of High Academic Quality</a:t>
            </a:r>
          </a:p>
        </p:txBody>
      </p:sp>
      <p:sp>
        <p:nvSpPr>
          <p:cNvPr id="3" name="Content Placeholder 2"/>
          <p:cNvSpPr>
            <a:spLocks noGrp="1"/>
          </p:cNvSpPr>
          <p:nvPr>
            <p:ph idx="1"/>
          </p:nvPr>
        </p:nvSpPr>
        <p:spPr>
          <a:xfrm>
            <a:off x="152400" y="1371600"/>
            <a:ext cx="8839200" cy="5257800"/>
          </a:xfrm>
        </p:spPr>
        <p:txBody>
          <a:bodyPr>
            <a:noAutofit/>
          </a:bodyPr>
          <a:lstStyle/>
          <a:p>
            <a:pPr marL="474662" indent="-457200">
              <a:lnSpc>
                <a:spcPct val="95000"/>
              </a:lnSpc>
              <a:spcBef>
                <a:spcPts val="1200"/>
              </a:spcBef>
            </a:pPr>
            <a:r>
              <a:rPr lang="en-US" sz="2800" dirty="0">
                <a:cs typeface="Calibri" pitchFamily="34" charset="0"/>
              </a:rPr>
              <a:t>It is essential that </a:t>
            </a:r>
            <a:r>
              <a:rPr lang="en-US" sz="2800" dirty="0">
                <a:solidFill>
                  <a:srgbClr val="FFFF00"/>
                </a:solidFill>
                <a:cs typeface="Calibri" pitchFamily="34" charset="0"/>
              </a:rPr>
              <a:t>all Adventist institutions </a:t>
            </a:r>
            <a:r>
              <a:rPr lang="en-US" sz="2800" dirty="0">
                <a:cs typeface="Calibri" pitchFamily="34" charset="0"/>
              </a:rPr>
              <a:t>operate within the mission of the Seventh-day Adventist church, clearly reflecting Adventist identity and ethos. </a:t>
            </a:r>
            <a:r>
              <a:rPr lang="en-US" sz="2800" dirty="0">
                <a:solidFill>
                  <a:srgbClr val="FFFF00"/>
                </a:solidFill>
                <a:cs typeface="Calibri" pitchFamily="34" charset="0"/>
              </a:rPr>
              <a:t>Accreditation </a:t>
            </a:r>
            <a:r>
              <a:rPr lang="en-US" sz="2800" dirty="0" smtClean="0">
                <a:solidFill>
                  <a:srgbClr val="FFFF00"/>
                </a:solidFill>
                <a:cs typeface="Calibri" pitchFamily="34" charset="0"/>
              </a:rPr>
              <a:t>and governmental </a:t>
            </a:r>
            <a:r>
              <a:rPr lang="en-US" sz="2800" dirty="0">
                <a:solidFill>
                  <a:srgbClr val="FFFF00"/>
                </a:solidFill>
                <a:cs typeface="Calibri" pitchFamily="34" charset="0"/>
              </a:rPr>
              <a:t>approval </a:t>
            </a:r>
            <a:r>
              <a:rPr lang="en-US" sz="2800" dirty="0">
                <a:cs typeface="Calibri" pitchFamily="34" charset="0"/>
              </a:rPr>
              <a:t>can also be important to the ongoing health and credibility </a:t>
            </a:r>
            <a:r>
              <a:rPr lang="en-US" sz="2800" dirty="0" smtClean="0">
                <a:cs typeface="Calibri" pitchFamily="34" charset="0"/>
              </a:rPr>
              <a:t>of educational </a:t>
            </a:r>
            <a:r>
              <a:rPr lang="en-US" sz="2800" dirty="0">
                <a:cs typeface="Calibri" pitchFamily="34" charset="0"/>
              </a:rPr>
              <a:t>institutions and their financial viability. Insomuch as </a:t>
            </a:r>
            <a:r>
              <a:rPr lang="en-US" sz="2800" dirty="0">
                <a:solidFill>
                  <a:srgbClr val="FFFF00"/>
                </a:solidFill>
                <a:cs typeface="Calibri" pitchFamily="34" charset="0"/>
              </a:rPr>
              <a:t>the reason an Adventist institution</a:t>
            </a:r>
            <a:r>
              <a:rPr lang="en-US" sz="2800" dirty="0">
                <a:cs typeface="Calibri" pitchFamily="34" charset="0"/>
              </a:rPr>
              <a:t> exists is </a:t>
            </a:r>
            <a:r>
              <a:rPr lang="en-US" sz="2800" dirty="0">
                <a:solidFill>
                  <a:srgbClr val="FFFF00"/>
                </a:solidFill>
                <a:cs typeface="Calibri" pitchFamily="34" charset="0"/>
              </a:rPr>
              <a:t>to fulfill the gospel commission</a:t>
            </a:r>
            <a:r>
              <a:rPr lang="en-US" sz="2800" dirty="0">
                <a:cs typeface="Calibri" pitchFamily="34" charset="0"/>
              </a:rPr>
              <a:t> by </a:t>
            </a:r>
            <a:r>
              <a:rPr lang="en-US" sz="2800" dirty="0" smtClean="0">
                <a:cs typeface="Calibri" pitchFamily="34" charset="0"/>
              </a:rPr>
              <a:t>building Adventist </a:t>
            </a:r>
            <a:r>
              <a:rPr lang="en-US" sz="2800" dirty="0">
                <a:cs typeface="Calibri" pitchFamily="34" charset="0"/>
              </a:rPr>
              <a:t>intellectual capacity for the </a:t>
            </a:r>
            <a:r>
              <a:rPr lang="en-US" sz="2800" dirty="0" smtClean="0">
                <a:cs typeface="Calibri" pitchFamily="34" charset="0"/>
              </a:rPr>
              <a:t>Church </a:t>
            </a:r>
            <a:r>
              <a:rPr lang="en-US" sz="2800" dirty="0">
                <a:cs typeface="Calibri" pitchFamily="34" charset="0"/>
              </a:rPr>
              <a:t>and society, </a:t>
            </a:r>
            <a:r>
              <a:rPr lang="en-US" sz="2800" dirty="0">
                <a:solidFill>
                  <a:srgbClr val="FFFF00"/>
                </a:solidFill>
                <a:cs typeface="Calibri" pitchFamily="34" charset="0"/>
              </a:rPr>
              <a:t>AAA accreditation seeks to ensure that each institution continues to uphold the mission of the </a:t>
            </a:r>
            <a:r>
              <a:rPr lang="en-US" sz="2800" dirty="0" smtClean="0">
                <a:solidFill>
                  <a:srgbClr val="FFFF00"/>
                </a:solidFill>
                <a:cs typeface="Calibri" pitchFamily="34" charset="0"/>
              </a:rPr>
              <a:t>Church </a:t>
            </a:r>
            <a:r>
              <a:rPr lang="en-US" sz="2800" dirty="0">
                <a:solidFill>
                  <a:srgbClr val="FFFF00"/>
                </a:solidFill>
                <a:cs typeface="Calibri" pitchFamily="34" charset="0"/>
              </a:rPr>
              <a:t>in the context of high quality academic </a:t>
            </a:r>
            <a:r>
              <a:rPr lang="en-US" sz="2800" dirty="0" smtClean="0">
                <a:solidFill>
                  <a:srgbClr val="FFFF00"/>
                </a:solidFill>
                <a:cs typeface="Calibri" pitchFamily="34" charset="0"/>
              </a:rPr>
              <a:t>programs.</a:t>
            </a:r>
            <a:endParaRPr lang="en-US" sz="2800" dirty="0">
              <a:solidFill>
                <a:srgbClr val="FFFF00"/>
              </a:solidFill>
              <a:cs typeface="Calibri" pitchFamily="34" charset="0"/>
            </a:endParaRPr>
          </a:p>
          <a:p>
            <a:pPr marL="17462" indent="0">
              <a:lnSpc>
                <a:spcPct val="95000"/>
              </a:lnSpc>
              <a:spcBef>
                <a:spcPts val="1200"/>
              </a:spcBef>
              <a:buNone/>
            </a:pPr>
            <a:endParaRPr lang="en-US" sz="3200" dirty="0" smtClean="0">
              <a:cs typeface="Calibri" pitchFamily="34" charset="0"/>
            </a:endParaRPr>
          </a:p>
        </p:txBody>
      </p:sp>
    </p:spTree>
    <p:extLst>
      <p:ext uri="{BB962C8B-B14F-4D97-AF65-F5344CB8AC3E}">
        <p14:creationId xmlns:p14="http://schemas.microsoft.com/office/powerpoint/2010/main" val="230418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05800" cy="685800"/>
          </a:xfrm>
        </p:spPr>
        <p:txBody>
          <a:bodyPr/>
          <a:lstStyle/>
          <a:p>
            <a:r>
              <a:rPr lang="en-US" sz="4000" dirty="0">
                <a:solidFill>
                  <a:schemeClr val="accent1"/>
                </a:solidFill>
              </a:rPr>
              <a:t>Accreditation in the United States</a:t>
            </a:r>
          </a:p>
        </p:txBody>
      </p:sp>
      <p:sp>
        <p:nvSpPr>
          <p:cNvPr id="3" name="Content Placeholder 2"/>
          <p:cNvSpPr>
            <a:spLocks noGrp="1"/>
          </p:cNvSpPr>
          <p:nvPr>
            <p:ph idx="1"/>
          </p:nvPr>
        </p:nvSpPr>
        <p:spPr>
          <a:xfrm>
            <a:off x="304800" y="990600"/>
            <a:ext cx="8305800" cy="5638800"/>
          </a:xfrm>
        </p:spPr>
        <p:txBody>
          <a:bodyPr>
            <a:noAutofit/>
          </a:bodyPr>
          <a:lstStyle/>
          <a:p>
            <a:pPr marL="474662" indent="-457200">
              <a:lnSpc>
                <a:spcPct val="95000"/>
              </a:lnSpc>
              <a:spcBef>
                <a:spcPts val="1200"/>
              </a:spcBef>
            </a:pPr>
            <a:r>
              <a:rPr lang="en-US" sz="3200" dirty="0">
                <a:cs typeface="Calibri" pitchFamily="34" charset="0"/>
              </a:rPr>
              <a:t>In order to ensure a basic level of quality, the </a:t>
            </a:r>
            <a:r>
              <a:rPr lang="en-US" sz="3200" dirty="0">
                <a:solidFill>
                  <a:srgbClr val="FFFF00"/>
                </a:solidFill>
                <a:cs typeface="Calibri" pitchFamily="34" charset="0"/>
              </a:rPr>
              <a:t>practice of accreditation</a:t>
            </a:r>
            <a:r>
              <a:rPr lang="en-US" sz="3200" dirty="0">
                <a:cs typeface="Calibri" pitchFamily="34" charset="0"/>
              </a:rPr>
              <a:t> arose in the United States as a means of conducting </a:t>
            </a:r>
            <a:r>
              <a:rPr lang="en-US" sz="3200" dirty="0">
                <a:solidFill>
                  <a:srgbClr val="FFFF00"/>
                </a:solidFill>
                <a:cs typeface="Calibri" pitchFamily="34" charset="0"/>
              </a:rPr>
              <a:t>non-governmental, peer evaluation</a:t>
            </a:r>
            <a:r>
              <a:rPr lang="en-US" sz="3200" dirty="0">
                <a:solidFill>
                  <a:schemeClr val="tx2"/>
                </a:solidFill>
                <a:cs typeface="Calibri" pitchFamily="34" charset="0"/>
              </a:rPr>
              <a:t> </a:t>
            </a:r>
            <a:r>
              <a:rPr lang="en-US" sz="3200" dirty="0">
                <a:cs typeface="Calibri" pitchFamily="34" charset="0"/>
              </a:rPr>
              <a:t>of educational institutions and programs. </a:t>
            </a:r>
            <a:r>
              <a:rPr lang="en-US" sz="3200" dirty="0">
                <a:solidFill>
                  <a:srgbClr val="FFFF00"/>
                </a:solidFill>
                <a:cs typeface="Calibri" pitchFamily="34" charset="0"/>
              </a:rPr>
              <a:t>Private educational associations of regional or national scope</a:t>
            </a:r>
            <a:r>
              <a:rPr lang="en-US" sz="3200" dirty="0">
                <a:solidFill>
                  <a:schemeClr val="tx2"/>
                </a:solidFill>
                <a:cs typeface="Calibri" pitchFamily="34" charset="0"/>
              </a:rPr>
              <a:t> </a:t>
            </a:r>
            <a:r>
              <a:rPr lang="en-US" sz="3200" dirty="0">
                <a:cs typeface="Calibri" pitchFamily="34" charset="0"/>
              </a:rPr>
              <a:t>have adopted criteria reflecting the qualities of a sound educational program and have developed procedures for evaluating institutions or programs to determine whether or not they are operating at basic levels of quality. </a:t>
            </a:r>
            <a:endParaRPr lang="en-US" sz="3200" dirty="0" smtClean="0">
              <a:cs typeface="Calibri" pitchFamily="34" charset="0"/>
            </a:endParaRPr>
          </a:p>
        </p:txBody>
      </p:sp>
    </p:spTree>
    <p:extLst>
      <p:ext uri="{BB962C8B-B14F-4D97-AF65-F5344CB8AC3E}">
        <p14:creationId xmlns:p14="http://schemas.microsoft.com/office/powerpoint/2010/main" val="3991814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990600"/>
          </a:xfrm>
        </p:spPr>
        <p:txBody>
          <a:bodyPr/>
          <a:lstStyle/>
          <a:p>
            <a:pPr algn="ctr"/>
            <a:r>
              <a:rPr lang="en-US" dirty="0" smtClean="0">
                <a:solidFill>
                  <a:schemeClr val="accent1"/>
                </a:solidFill>
              </a:rPr>
              <a:t>Sources </a:t>
            </a:r>
            <a:endParaRPr lang="en-US" dirty="0">
              <a:solidFill>
                <a:schemeClr val="accent1"/>
              </a:solidFill>
            </a:endParaRPr>
          </a:p>
        </p:txBody>
      </p:sp>
      <p:sp>
        <p:nvSpPr>
          <p:cNvPr id="3" name="Content Placeholder 2"/>
          <p:cNvSpPr>
            <a:spLocks noGrp="1"/>
          </p:cNvSpPr>
          <p:nvPr>
            <p:ph idx="1"/>
          </p:nvPr>
        </p:nvSpPr>
        <p:spPr>
          <a:xfrm>
            <a:off x="152400" y="1295400"/>
            <a:ext cx="8839200" cy="4953000"/>
          </a:xfrm>
        </p:spPr>
        <p:txBody>
          <a:bodyPr>
            <a:noAutofit/>
          </a:bodyPr>
          <a:lstStyle/>
          <a:p>
            <a:pPr marL="474662" indent="-457200">
              <a:lnSpc>
                <a:spcPct val="95000"/>
              </a:lnSpc>
              <a:spcBef>
                <a:spcPts val="1200"/>
              </a:spcBef>
            </a:pPr>
            <a:r>
              <a:rPr lang="en-US" sz="2800" dirty="0" smtClean="0">
                <a:cs typeface="Calibri" pitchFamily="34" charset="0"/>
              </a:rPr>
              <a:t>AAA Handbook 2013</a:t>
            </a:r>
          </a:p>
          <a:p>
            <a:pPr marL="474662" indent="-457200">
              <a:lnSpc>
                <a:spcPct val="95000"/>
              </a:lnSpc>
              <a:spcBef>
                <a:spcPts val="1200"/>
              </a:spcBef>
            </a:pPr>
            <a:r>
              <a:rPr lang="en-US" sz="2800" dirty="0">
                <a:cs typeface="Calibri" pitchFamily="34" charset="0"/>
              </a:rPr>
              <a:t>AAA Articles of Incorporation</a:t>
            </a:r>
          </a:p>
          <a:p>
            <a:pPr marL="474662" indent="-457200">
              <a:lnSpc>
                <a:spcPct val="95000"/>
              </a:lnSpc>
              <a:spcBef>
                <a:spcPts val="1200"/>
              </a:spcBef>
            </a:pPr>
            <a:r>
              <a:rPr lang="en-US" sz="2800" dirty="0">
                <a:cs typeface="Calibri" pitchFamily="34" charset="0"/>
              </a:rPr>
              <a:t>Council for Higher Education Accreditation (CHEA) Documents</a:t>
            </a:r>
          </a:p>
          <a:p>
            <a:pPr marL="474662" indent="-457200">
              <a:lnSpc>
                <a:spcPct val="95000"/>
              </a:lnSpc>
              <a:spcBef>
                <a:spcPts val="1200"/>
              </a:spcBef>
            </a:pPr>
            <a:r>
              <a:rPr lang="en-US" sz="2800" dirty="0">
                <a:cs typeface="Calibri" pitchFamily="34" charset="0"/>
              </a:rPr>
              <a:t>GC Working Policy</a:t>
            </a:r>
          </a:p>
          <a:p>
            <a:pPr marL="474662" indent="-457200">
              <a:lnSpc>
                <a:spcPct val="95000"/>
              </a:lnSpc>
              <a:spcBef>
                <a:spcPts val="1200"/>
              </a:spcBef>
            </a:pPr>
            <a:r>
              <a:rPr lang="en-US" sz="2800" dirty="0">
                <a:cs typeface="Calibri" pitchFamily="34" charset="0"/>
              </a:rPr>
              <a:t>Miscellaneous Documents on AAA </a:t>
            </a:r>
            <a:r>
              <a:rPr lang="en-US" sz="2800" dirty="0" smtClean="0">
                <a:cs typeface="Calibri" pitchFamily="34" charset="0"/>
              </a:rPr>
              <a:t>Website</a:t>
            </a:r>
          </a:p>
          <a:p>
            <a:pPr marL="474662" indent="-457200">
              <a:lnSpc>
                <a:spcPct val="95000"/>
              </a:lnSpc>
              <a:spcBef>
                <a:spcPts val="1200"/>
              </a:spcBef>
            </a:pPr>
            <a:r>
              <a:rPr lang="en-US" sz="2800" dirty="0">
                <a:cs typeface="Calibri" pitchFamily="34" charset="0"/>
              </a:rPr>
              <a:t>Overview of Accreditation - Adapted from the USDE</a:t>
            </a:r>
            <a:endParaRPr lang="en-US" sz="2800" dirty="0" smtClean="0">
              <a:cs typeface="Calibri" pitchFamily="34" charset="0"/>
            </a:endParaRPr>
          </a:p>
          <a:p>
            <a:pPr marL="474662" indent="-457200">
              <a:lnSpc>
                <a:spcPct val="95000"/>
              </a:lnSpc>
              <a:spcBef>
                <a:spcPts val="1200"/>
              </a:spcBef>
            </a:pPr>
            <a:r>
              <a:rPr lang="en-US" sz="2800" dirty="0" smtClean="0">
                <a:cs typeface="Calibri" pitchFamily="34" charset="0"/>
              </a:rPr>
              <a:t>The Purpose and Function of the Adventist Accrediting Association (Lisa Beardsley, JAE, April/May 2008).</a:t>
            </a:r>
          </a:p>
          <a:p>
            <a:pPr marL="17462" indent="0">
              <a:lnSpc>
                <a:spcPct val="95000"/>
              </a:lnSpc>
              <a:spcBef>
                <a:spcPts val="1200"/>
              </a:spcBef>
              <a:buNone/>
            </a:pPr>
            <a:endParaRPr lang="en-US" sz="2800" dirty="0" smtClean="0">
              <a:cs typeface="Calibri" pitchFamily="34" charset="0"/>
            </a:endParaRPr>
          </a:p>
          <a:p>
            <a:pPr marL="474662" indent="-457200">
              <a:lnSpc>
                <a:spcPct val="95000"/>
              </a:lnSpc>
              <a:spcBef>
                <a:spcPts val="1200"/>
              </a:spcBef>
            </a:pPr>
            <a:endParaRPr lang="en-US" sz="2800" dirty="0" smtClean="0">
              <a:cs typeface="Calibri" pitchFamily="34" charset="0"/>
            </a:endParaRPr>
          </a:p>
          <a:p>
            <a:pPr marL="474662" indent="-457200">
              <a:lnSpc>
                <a:spcPct val="95000"/>
              </a:lnSpc>
              <a:spcBef>
                <a:spcPts val="1200"/>
              </a:spcBef>
            </a:pPr>
            <a:endParaRPr lang="en-US" sz="2800" dirty="0">
              <a:cs typeface="Calibri" pitchFamily="34" charset="0"/>
            </a:endParaRPr>
          </a:p>
          <a:p>
            <a:pPr marL="17462" indent="0">
              <a:lnSpc>
                <a:spcPct val="95000"/>
              </a:lnSpc>
              <a:spcBef>
                <a:spcPts val="1200"/>
              </a:spcBef>
              <a:buNone/>
            </a:pPr>
            <a:endParaRPr lang="en-US" sz="3200" dirty="0" smtClean="0">
              <a:cs typeface="Calibri" pitchFamily="34" charset="0"/>
            </a:endParaRPr>
          </a:p>
        </p:txBody>
      </p:sp>
    </p:spTree>
    <p:extLst>
      <p:ext uri="{BB962C8B-B14F-4D97-AF65-F5344CB8AC3E}">
        <p14:creationId xmlns:p14="http://schemas.microsoft.com/office/powerpoint/2010/main" val="2171013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66800"/>
          </a:xfrm>
        </p:spPr>
        <p:txBody>
          <a:bodyPr/>
          <a:lstStyle/>
          <a:p>
            <a:pPr algn="ctr"/>
            <a:r>
              <a:rPr lang="en-US" sz="3200" dirty="0">
                <a:solidFill>
                  <a:schemeClr val="accent1"/>
                </a:solidFill>
              </a:rPr>
              <a:t>Council for Higher Education </a:t>
            </a:r>
            <a:r>
              <a:rPr lang="en-US" sz="3200" dirty="0" smtClean="0">
                <a:solidFill>
                  <a:schemeClr val="accent1"/>
                </a:solidFill>
              </a:rPr>
              <a:t>Accreditation</a:t>
            </a:r>
            <a:r>
              <a:rPr lang="en-US" sz="3200" dirty="0">
                <a:solidFill>
                  <a:schemeClr val="accent1"/>
                </a:solidFill>
              </a:rPr>
              <a:t/>
            </a:r>
            <a:br>
              <a:rPr lang="en-US" sz="3200" dirty="0">
                <a:solidFill>
                  <a:schemeClr val="accent1"/>
                </a:solidFill>
              </a:rPr>
            </a:br>
            <a:r>
              <a:rPr lang="en-US" sz="3200" dirty="0">
                <a:solidFill>
                  <a:schemeClr val="accent1"/>
                </a:solidFill>
              </a:rPr>
              <a:t>Non-governmental Coordinating Agency</a:t>
            </a:r>
          </a:p>
        </p:txBody>
      </p:sp>
      <p:sp>
        <p:nvSpPr>
          <p:cNvPr id="3" name="Content Placeholder 2"/>
          <p:cNvSpPr>
            <a:spLocks noGrp="1"/>
          </p:cNvSpPr>
          <p:nvPr>
            <p:ph idx="1"/>
          </p:nvPr>
        </p:nvSpPr>
        <p:spPr>
          <a:xfrm>
            <a:off x="152400" y="1447800"/>
            <a:ext cx="8839200" cy="5105400"/>
          </a:xfrm>
        </p:spPr>
        <p:txBody>
          <a:bodyPr>
            <a:noAutofit/>
          </a:bodyPr>
          <a:lstStyle/>
          <a:p>
            <a:pPr marL="474662" indent="-457200">
              <a:lnSpc>
                <a:spcPct val="95000"/>
              </a:lnSpc>
              <a:spcBef>
                <a:spcPts val="1200"/>
              </a:spcBef>
            </a:pPr>
            <a:r>
              <a:rPr lang="en-US" sz="2500" dirty="0">
                <a:cs typeface="Calibri" pitchFamily="34" charset="0"/>
              </a:rPr>
              <a:t>For </a:t>
            </a:r>
            <a:r>
              <a:rPr lang="en-US" sz="2500" dirty="0">
                <a:solidFill>
                  <a:srgbClr val="FFFF00"/>
                </a:solidFill>
                <a:cs typeface="Calibri" pitchFamily="34" charset="0"/>
              </a:rPr>
              <a:t>more than 50 years</a:t>
            </a:r>
            <a:r>
              <a:rPr lang="en-US" sz="2500" dirty="0">
                <a:cs typeface="Calibri" pitchFamily="34" charset="0"/>
              </a:rPr>
              <a:t>, there has been some type of </a:t>
            </a:r>
            <a:r>
              <a:rPr lang="en-US" sz="2500" dirty="0">
                <a:solidFill>
                  <a:srgbClr val="FFFF00"/>
                </a:solidFill>
                <a:cs typeface="Calibri" pitchFamily="34" charset="0"/>
              </a:rPr>
              <a:t>nongovernmental coordinating agency for accreditation.</a:t>
            </a:r>
            <a:r>
              <a:rPr lang="en-US" sz="2500" dirty="0">
                <a:cs typeface="Calibri" pitchFamily="34" charset="0"/>
              </a:rPr>
              <a:t> This body, whatever its form, has existed primarily for the purpose of coordinating and improving the practice of accreditation. For example, the Council on Postsecondary Accreditation </a:t>
            </a:r>
            <a:r>
              <a:rPr lang="en-US" sz="2500" dirty="0">
                <a:solidFill>
                  <a:srgbClr val="FFFF00"/>
                </a:solidFill>
                <a:cs typeface="Calibri" pitchFamily="34" charset="0"/>
              </a:rPr>
              <a:t>(COPA)</a:t>
            </a:r>
            <a:r>
              <a:rPr lang="en-US" sz="2500" dirty="0">
                <a:cs typeface="Calibri" pitchFamily="34" charset="0"/>
              </a:rPr>
              <a:t>, which was </a:t>
            </a:r>
            <a:r>
              <a:rPr lang="en-US" sz="2500" dirty="0">
                <a:solidFill>
                  <a:srgbClr val="FFFF00"/>
                </a:solidFill>
                <a:cs typeface="Calibri" pitchFamily="34" charset="0"/>
              </a:rPr>
              <a:t>established in 1974</a:t>
            </a:r>
            <a:r>
              <a:rPr lang="en-US" sz="2500" dirty="0">
                <a:cs typeface="Calibri" pitchFamily="34" charset="0"/>
              </a:rPr>
              <a:t> (created through the </a:t>
            </a:r>
            <a:r>
              <a:rPr lang="en-US" sz="2500" dirty="0">
                <a:solidFill>
                  <a:srgbClr val="FFFF00"/>
                </a:solidFill>
                <a:cs typeface="Calibri" pitchFamily="34" charset="0"/>
              </a:rPr>
              <a:t>merger </a:t>
            </a:r>
            <a:r>
              <a:rPr lang="en-US" sz="2500" dirty="0" smtClean="0">
                <a:solidFill>
                  <a:srgbClr val="FFFF00"/>
                </a:solidFill>
                <a:cs typeface="Calibri" pitchFamily="34" charset="0"/>
              </a:rPr>
              <a:t>of the </a:t>
            </a:r>
            <a:r>
              <a:rPr lang="en-US" sz="2500" dirty="0">
                <a:solidFill>
                  <a:srgbClr val="FFFF00"/>
                </a:solidFill>
                <a:cs typeface="Calibri" pitchFamily="34" charset="0"/>
              </a:rPr>
              <a:t>National Commission on Accreditation</a:t>
            </a:r>
            <a:r>
              <a:rPr lang="en-US" sz="2500" dirty="0">
                <a:cs typeface="Calibri" pitchFamily="34" charset="0"/>
              </a:rPr>
              <a:t>, founded in 1949 as the first national organization to develop criteria and recognize accrediting agencies; and the </a:t>
            </a:r>
            <a:r>
              <a:rPr lang="en-US" sz="2500" dirty="0">
                <a:solidFill>
                  <a:srgbClr val="FFFF00"/>
                </a:solidFill>
                <a:cs typeface="Calibri" pitchFamily="34" charset="0"/>
              </a:rPr>
              <a:t>Federation of Regional Accrediting Commission of Higher </a:t>
            </a:r>
            <a:r>
              <a:rPr lang="en-US" sz="2500" dirty="0" smtClean="0">
                <a:solidFill>
                  <a:srgbClr val="FFFF00"/>
                </a:solidFill>
                <a:cs typeface="Calibri" pitchFamily="34" charset="0"/>
              </a:rPr>
              <a:t>Education</a:t>
            </a:r>
            <a:r>
              <a:rPr lang="en-US" sz="2500" dirty="0" smtClean="0">
                <a:cs typeface="Calibri" pitchFamily="34" charset="0"/>
              </a:rPr>
              <a:t>) and </a:t>
            </a:r>
            <a:r>
              <a:rPr lang="en-US" sz="2500" dirty="0">
                <a:cs typeface="Calibri" pitchFamily="34" charset="0"/>
              </a:rPr>
              <a:t>existed until December 1993, served as a nongovernmental organization whose purpose was to foster and facilitate the role of accrediting agencies in promoting and ensuring the quality and diversity of American postsecondary education.</a:t>
            </a:r>
            <a:endParaRPr lang="en-US" sz="2500" dirty="0" smtClean="0">
              <a:cs typeface="Calibri" pitchFamily="34" charset="0"/>
            </a:endParaRPr>
          </a:p>
        </p:txBody>
      </p:sp>
    </p:spTree>
    <p:extLst>
      <p:ext uri="{BB962C8B-B14F-4D97-AF65-F5344CB8AC3E}">
        <p14:creationId xmlns:p14="http://schemas.microsoft.com/office/powerpoint/2010/main" val="4063499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1066800"/>
          </a:xfrm>
        </p:spPr>
        <p:txBody>
          <a:bodyPr/>
          <a:lstStyle/>
          <a:p>
            <a:pPr algn="ctr"/>
            <a:r>
              <a:rPr lang="en-US" sz="3200" dirty="0">
                <a:solidFill>
                  <a:schemeClr val="accent1"/>
                </a:solidFill>
              </a:rPr>
              <a:t>Council for Higher Education </a:t>
            </a:r>
            <a:r>
              <a:rPr lang="en-US" sz="3200" dirty="0" smtClean="0">
                <a:solidFill>
                  <a:schemeClr val="accent1"/>
                </a:solidFill>
              </a:rPr>
              <a:t>Accreditation</a:t>
            </a:r>
            <a:r>
              <a:rPr lang="en-US" sz="3200" dirty="0">
                <a:solidFill>
                  <a:schemeClr val="accent1"/>
                </a:solidFill>
              </a:rPr>
              <a:t/>
            </a:r>
            <a:br>
              <a:rPr lang="en-US" sz="3200" dirty="0">
                <a:solidFill>
                  <a:schemeClr val="accent1"/>
                </a:solidFill>
              </a:rPr>
            </a:br>
            <a:r>
              <a:rPr lang="en-US" sz="3200" dirty="0">
                <a:solidFill>
                  <a:schemeClr val="accent1"/>
                </a:solidFill>
              </a:rPr>
              <a:t>Non-governmental Coordinating Agency</a:t>
            </a:r>
          </a:p>
        </p:txBody>
      </p:sp>
      <p:sp>
        <p:nvSpPr>
          <p:cNvPr id="3" name="Content Placeholder 2"/>
          <p:cNvSpPr>
            <a:spLocks noGrp="1"/>
          </p:cNvSpPr>
          <p:nvPr>
            <p:ph idx="1"/>
          </p:nvPr>
        </p:nvSpPr>
        <p:spPr>
          <a:xfrm>
            <a:off x="0" y="1524000"/>
            <a:ext cx="8839200" cy="5105400"/>
          </a:xfrm>
        </p:spPr>
        <p:txBody>
          <a:bodyPr>
            <a:noAutofit/>
          </a:bodyPr>
          <a:lstStyle/>
          <a:p>
            <a:pPr marL="474662" indent="-457200">
              <a:lnSpc>
                <a:spcPct val="95000"/>
              </a:lnSpc>
              <a:spcBef>
                <a:spcPts val="1200"/>
              </a:spcBef>
            </a:pPr>
            <a:r>
              <a:rPr lang="en-US" sz="2800" dirty="0">
                <a:solidFill>
                  <a:srgbClr val="FFFF00"/>
                </a:solidFill>
                <a:cs typeface="Calibri" pitchFamily="34" charset="0"/>
              </a:rPr>
              <a:t>After COPA </a:t>
            </a:r>
            <a:r>
              <a:rPr lang="en-US" sz="2800" dirty="0">
                <a:cs typeface="Calibri" pitchFamily="34" charset="0"/>
              </a:rPr>
              <a:t>voted to dissolve in December 1993, a new entity, the Commission on Recognition of Postsecondary Accreditation </a:t>
            </a:r>
            <a:r>
              <a:rPr lang="en-US" sz="2800" dirty="0">
                <a:solidFill>
                  <a:srgbClr val="FFFF00"/>
                </a:solidFill>
                <a:cs typeface="Calibri" pitchFamily="34" charset="0"/>
              </a:rPr>
              <a:t>(CORPA)</a:t>
            </a:r>
            <a:r>
              <a:rPr lang="en-US" sz="2800" dirty="0">
                <a:solidFill>
                  <a:schemeClr val="tx2"/>
                </a:solidFill>
                <a:cs typeface="Calibri" pitchFamily="34" charset="0"/>
              </a:rPr>
              <a:t> </a:t>
            </a:r>
            <a:r>
              <a:rPr lang="en-US" sz="2800" dirty="0">
                <a:cs typeface="Calibri" pitchFamily="34" charset="0"/>
              </a:rPr>
              <a:t>was established in January 1994 to continue the recognition of accrediting agencies previously carried out by COPA until such time as a new national organization for accreditation could be established. </a:t>
            </a:r>
            <a:r>
              <a:rPr lang="en-US" sz="2800" dirty="0">
                <a:solidFill>
                  <a:srgbClr val="FFFF00"/>
                </a:solidFill>
                <a:cs typeface="Calibri" pitchFamily="34" charset="0"/>
              </a:rPr>
              <a:t>CORPA was dissolved in April 1997 after the Council on Higher Education Accreditation (CHEA) was created.</a:t>
            </a:r>
            <a:r>
              <a:rPr lang="en-US" sz="2800" dirty="0">
                <a:cs typeface="Calibri" pitchFamily="34" charset="0"/>
              </a:rPr>
              <a:t> CHEA is currently the entity that carries out a recognition function in the private, nongovernmental sector. Information about CHEA may be found on the agency's website, www.chea.org</a:t>
            </a:r>
            <a:r>
              <a:rPr lang="en-US" sz="2800" dirty="0" smtClean="0">
                <a:cs typeface="Calibri" pitchFamily="34" charset="0"/>
              </a:rPr>
              <a:t>. </a:t>
            </a:r>
          </a:p>
        </p:txBody>
      </p:sp>
    </p:spTree>
    <p:extLst>
      <p:ext uri="{BB962C8B-B14F-4D97-AF65-F5344CB8AC3E}">
        <p14:creationId xmlns:p14="http://schemas.microsoft.com/office/powerpoint/2010/main" val="274321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838200"/>
          </a:xfrm>
        </p:spPr>
        <p:txBody>
          <a:bodyPr/>
          <a:lstStyle/>
          <a:p>
            <a:r>
              <a:rPr lang="en-US" dirty="0" smtClean="0">
                <a:solidFill>
                  <a:schemeClr val="accent1"/>
                </a:solidFill>
              </a:rPr>
              <a:t>Accreditation Defined</a:t>
            </a:r>
            <a:endParaRPr lang="en-US" dirty="0">
              <a:solidFill>
                <a:schemeClr val="accent1"/>
              </a:solidFill>
            </a:endParaRPr>
          </a:p>
        </p:txBody>
      </p:sp>
      <p:sp>
        <p:nvSpPr>
          <p:cNvPr id="3" name="Content Placeholder 2"/>
          <p:cNvSpPr>
            <a:spLocks noGrp="1"/>
          </p:cNvSpPr>
          <p:nvPr>
            <p:ph idx="1"/>
          </p:nvPr>
        </p:nvSpPr>
        <p:spPr>
          <a:xfrm>
            <a:off x="381000" y="1600200"/>
            <a:ext cx="8305800" cy="5029201"/>
          </a:xfrm>
        </p:spPr>
        <p:txBody>
          <a:bodyPr>
            <a:noAutofit/>
          </a:bodyPr>
          <a:lstStyle/>
          <a:p>
            <a:pPr marL="474662" indent="-457200">
              <a:lnSpc>
                <a:spcPct val="95000"/>
              </a:lnSpc>
              <a:spcBef>
                <a:spcPts val="1200"/>
              </a:spcBef>
            </a:pPr>
            <a:r>
              <a:rPr lang="en-US" sz="4000" dirty="0" smtClean="0">
                <a:cs typeface="Calibri" pitchFamily="34" charset="0"/>
              </a:rPr>
              <a:t>The </a:t>
            </a:r>
            <a:r>
              <a:rPr lang="en-US" sz="4000" dirty="0">
                <a:cs typeface="Calibri" pitchFamily="34" charset="0"/>
              </a:rPr>
              <a:t>root of accreditation is from </a:t>
            </a:r>
            <a:r>
              <a:rPr lang="en-US" sz="4000" dirty="0" smtClean="0">
                <a:cs typeface="Calibri" pitchFamily="34" charset="0"/>
              </a:rPr>
              <a:t>the Latin</a:t>
            </a:r>
            <a:r>
              <a:rPr lang="en-US" sz="4000" dirty="0">
                <a:cs typeface="Calibri" pitchFamily="34" charset="0"/>
              </a:rPr>
              <a:t>, </a:t>
            </a:r>
            <a:r>
              <a:rPr lang="en-US" sz="4000" i="1" dirty="0">
                <a:solidFill>
                  <a:srgbClr val="FFFF00"/>
                </a:solidFill>
                <a:cs typeface="Calibri" pitchFamily="34" charset="0"/>
              </a:rPr>
              <a:t>accredere</a:t>
            </a:r>
            <a:r>
              <a:rPr lang="en-US" sz="4000" dirty="0">
                <a:solidFill>
                  <a:srgbClr val="FFFF00"/>
                </a:solidFill>
                <a:cs typeface="Calibri" pitchFamily="34" charset="0"/>
              </a:rPr>
              <a:t>, “to give credence to</a:t>
            </a:r>
            <a:r>
              <a:rPr lang="en-US" sz="4000" dirty="0" smtClean="0">
                <a:solidFill>
                  <a:srgbClr val="FFFF00"/>
                </a:solidFill>
                <a:cs typeface="Calibri" pitchFamily="34" charset="0"/>
              </a:rPr>
              <a:t>.”</a:t>
            </a:r>
            <a:r>
              <a:rPr lang="en-US" sz="4000" dirty="0" smtClean="0">
                <a:cs typeface="Calibri" pitchFamily="34" charset="0"/>
              </a:rPr>
              <a:t> Through </a:t>
            </a:r>
            <a:r>
              <a:rPr lang="en-US" sz="4000" dirty="0">
                <a:cs typeface="Calibri" pitchFamily="34" charset="0"/>
              </a:rPr>
              <a:t>the process of </a:t>
            </a:r>
            <a:r>
              <a:rPr lang="en-US" sz="4000" dirty="0" smtClean="0">
                <a:cs typeface="Calibri" pitchFamily="34" charset="0"/>
              </a:rPr>
              <a:t>accreditation, credence </a:t>
            </a:r>
            <a:r>
              <a:rPr lang="en-US" sz="4000" dirty="0">
                <a:cs typeface="Calibri" pitchFamily="34" charset="0"/>
              </a:rPr>
              <a:t>is given to a school’s claim </a:t>
            </a:r>
            <a:r>
              <a:rPr lang="en-US" sz="4000" dirty="0" smtClean="0">
                <a:cs typeface="Calibri" pitchFamily="34" charset="0"/>
              </a:rPr>
              <a:t>that it </a:t>
            </a:r>
            <a:r>
              <a:rPr lang="en-US" sz="4000" dirty="0">
                <a:cs typeface="Calibri" pitchFamily="34" charset="0"/>
              </a:rPr>
              <a:t>is achieving its mission. It signifies </a:t>
            </a:r>
            <a:r>
              <a:rPr lang="en-US" sz="4000" dirty="0" smtClean="0">
                <a:cs typeface="Calibri" pitchFamily="34" charset="0"/>
              </a:rPr>
              <a:t>that the </a:t>
            </a:r>
            <a:r>
              <a:rPr lang="en-US" sz="4000" dirty="0">
                <a:cs typeface="Calibri" pitchFamily="34" charset="0"/>
              </a:rPr>
              <a:t>school has met minimum criteria </a:t>
            </a:r>
            <a:r>
              <a:rPr lang="en-US" sz="4000" dirty="0" smtClean="0">
                <a:cs typeface="Calibri" pitchFamily="34" charset="0"/>
              </a:rPr>
              <a:t>of quality. </a:t>
            </a:r>
          </a:p>
        </p:txBody>
      </p:sp>
    </p:spTree>
    <p:extLst>
      <p:ext uri="{BB962C8B-B14F-4D97-AF65-F5344CB8AC3E}">
        <p14:creationId xmlns:p14="http://schemas.microsoft.com/office/powerpoint/2010/main" val="27723829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990600"/>
          </a:xfrm>
        </p:spPr>
        <p:txBody>
          <a:bodyPr/>
          <a:lstStyle/>
          <a:p>
            <a:pPr algn="ctr"/>
            <a:r>
              <a:rPr lang="en-US" sz="4000" dirty="0" smtClean="0">
                <a:solidFill>
                  <a:schemeClr val="accent1"/>
                </a:solidFill>
              </a:rPr>
              <a:t/>
            </a:r>
            <a:br>
              <a:rPr lang="en-US" sz="4000" dirty="0" smtClean="0">
                <a:solidFill>
                  <a:schemeClr val="accent1"/>
                </a:solidFill>
              </a:rPr>
            </a:br>
            <a:r>
              <a:rPr lang="en-US" sz="4000" dirty="0">
                <a:solidFill>
                  <a:schemeClr val="accent1"/>
                </a:solidFill>
              </a:rPr>
              <a:t/>
            </a:r>
            <a:br>
              <a:rPr lang="en-US" sz="4000" dirty="0">
                <a:solidFill>
                  <a:schemeClr val="accent1"/>
                </a:solidFill>
              </a:rPr>
            </a:br>
            <a:r>
              <a:rPr lang="en-US" sz="4000" dirty="0" smtClean="0">
                <a:solidFill>
                  <a:schemeClr val="accent1"/>
                </a:solidFill>
              </a:rPr>
              <a:t/>
            </a:r>
            <a:br>
              <a:rPr lang="en-US" sz="4000" dirty="0" smtClean="0">
                <a:solidFill>
                  <a:schemeClr val="accent1"/>
                </a:solidFill>
              </a:rPr>
            </a:br>
            <a:r>
              <a:rPr lang="en-US" sz="4000" dirty="0">
                <a:solidFill>
                  <a:schemeClr val="accent1"/>
                </a:solidFill>
              </a:rPr>
              <a:t/>
            </a:r>
            <a:br>
              <a:rPr lang="en-US" sz="4000" dirty="0">
                <a:solidFill>
                  <a:schemeClr val="accent1"/>
                </a:solidFill>
              </a:rPr>
            </a:br>
            <a:r>
              <a:rPr lang="en-US" sz="4000" dirty="0" smtClean="0">
                <a:solidFill>
                  <a:schemeClr val="accent1"/>
                </a:solidFill>
              </a:rPr>
              <a:t/>
            </a:r>
            <a:br>
              <a:rPr lang="en-US" sz="4000" dirty="0" smtClean="0">
                <a:solidFill>
                  <a:schemeClr val="accent1"/>
                </a:solidFill>
              </a:rPr>
            </a:br>
            <a:r>
              <a:rPr lang="en-US" sz="3600" dirty="0" smtClean="0">
                <a:solidFill>
                  <a:schemeClr val="accent1"/>
                </a:solidFill>
              </a:rPr>
              <a:t>Accreditation </a:t>
            </a:r>
            <a:r>
              <a:rPr lang="en-US" sz="3600" dirty="0">
                <a:solidFill>
                  <a:schemeClr val="accent1"/>
                </a:solidFill>
              </a:rPr>
              <a:t>in the United </a:t>
            </a:r>
            <a:r>
              <a:rPr lang="en-US" sz="3600" dirty="0" smtClean="0">
                <a:solidFill>
                  <a:schemeClr val="accent1"/>
                </a:solidFill>
              </a:rPr>
              <a:t>States</a:t>
            </a:r>
            <a:br>
              <a:rPr lang="en-US" sz="3600" dirty="0" smtClean="0">
                <a:solidFill>
                  <a:schemeClr val="accent1"/>
                </a:solidFill>
              </a:rPr>
            </a:br>
            <a:r>
              <a:rPr lang="en-US" sz="3600" dirty="0" smtClean="0">
                <a:solidFill>
                  <a:schemeClr val="accent1"/>
                </a:solidFill>
              </a:rPr>
              <a:t>Types of Accreditation</a:t>
            </a:r>
            <a:endParaRPr lang="en-US" sz="3600" dirty="0">
              <a:solidFill>
                <a:schemeClr val="accent1"/>
              </a:solidFill>
            </a:endParaRPr>
          </a:p>
        </p:txBody>
      </p:sp>
      <p:sp>
        <p:nvSpPr>
          <p:cNvPr id="3" name="Content Placeholder 2"/>
          <p:cNvSpPr>
            <a:spLocks noGrp="1"/>
          </p:cNvSpPr>
          <p:nvPr>
            <p:ph idx="1"/>
          </p:nvPr>
        </p:nvSpPr>
        <p:spPr>
          <a:xfrm>
            <a:off x="381000" y="1295400"/>
            <a:ext cx="8305800" cy="5410199"/>
          </a:xfrm>
        </p:spPr>
        <p:txBody>
          <a:bodyPr>
            <a:noAutofit/>
          </a:bodyPr>
          <a:lstStyle/>
          <a:p>
            <a:pPr marL="474662" indent="-457200">
              <a:lnSpc>
                <a:spcPct val="95000"/>
              </a:lnSpc>
              <a:spcBef>
                <a:spcPts val="1200"/>
              </a:spcBef>
            </a:pPr>
            <a:r>
              <a:rPr lang="en-US" sz="2800" dirty="0">
                <a:cs typeface="Calibri" pitchFamily="34" charset="0"/>
              </a:rPr>
              <a:t>There are </a:t>
            </a:r>
            <a:r>
              <a:rPr lang="en-US" sz="2800" dirty="0">
                <a:solidFill>
                  <a:srgbClr val="FFFF00"/>
                </a:solidFill>
                <a:cs typeface="Calibri" pitchFamily="34" charset="0"/>
              </a:rPr>
              <a:t>two basic types of educational accreditation</a:t>
            </a:r>
            <a:r>
              <a:rPr lang="en-US" sz="2800" dirty="0">
                <a:cs typeface="Calibri" pitchFamily="34" charset="0"/>
              </a:rPr>
              <a:t>, one referred to as </a:t>
            </a:r>
            <a:r>
              <a:rPr lang="en-US" sz="2800" dirty="0">
                <a:solidFill>
                  <a:schemeClr val="tx2"/>
                </a:solidFill>
                <a:cs typeface="Calibri" pitchFamily="34" charset="0"/>
              </a:rPr>
              <a:t>"institutional"</a:t>
            </a:r>
            <a:r>
              <a:rPr lang="en-US" sz="2800" dirty="0">
                <a:cs typeface="Calibri" pitchFamily="34" charset="0"/>
              </a:rPr>
              <a:t> and the other referred to as "specialized" or </a:t>
            </a:r>
            <a:r>
              <a:rPr lang="en-US" sz="2800" dirty="0">
                <a:solidFill>
                  <a:srgbClr val="FFFF00"/>
                </a:solidFill>
                <a:cs typeface="Calibri" pitchFamily="34" charset="0"/>
              </a:rPr>
              <a:t>"programmatic</a:t>
            </a:r>
            <a:r>
              <a:rPr lang="en-US" sz="2800" dirty="0" smtClean="0">
                <a:solidFill>
                  <a:srgbClr val="FFFF00"/>
                </a:solidFill>
                <a:cs typeface="Calibri" pitchFamily="34" charset="0"/>
              </a:rPr>
              <a:t>."</a:t>
            </a:r>
            <a:endParaRPr lang="en-US" sz="2800" dirty="0">
              <a:solidFill>
                <a:srgbClr val="FFFF00"/>
              </a:solidFill>
              <a:cs typeface="Calibri" pitchFamily="34" charset="0"/>
            </a:endParaRPr>
          </a:p>
          <a:p>
            <a:pPr marL="474662" indent="-457200">
              <a:lnSpc>
                <a:spcPct val="95000"/>
              </a:lnSpc>
              <a:spcBef>
                <a:spcPts val="1200"/>
              </a:spcBef>
            </a:pPr>
            <a:r>
              <a:rPr lang="en-US" sz="2800" dirty="0">
                <a:solidFill>
                  <a:srgbClr val="FFFF00"/>
                </a:solidFill>
                <a:cs typeface="Calibri" pitchFamily="34" charset="0"/>
              </a:rPr>
              <a:t>Institutional</a:t>
            </a:r>
            <a:r>
              <a:rPr lang="en-US" sz="2800" dirty="0">
                <a:cs typeface="Calibri" pitchFamily="34" charset="0"/>
              </a:rPr>
              <a:t> accreditation normally </a:t>
            </a:r>
            <a:r>
              <a:rPr lang="en-US" sz="2800" dirty="0">
                <a:solidFill>
                  <a:srgbClr val="FFFF00"/>
                </a:solidFill>
                <a:cs typeface="Calibri" pitchFamily="34" charset="0"/>
              </a:rPr>
              <a:t>applies to </a:t>
            </a:r>
            <a:r>
              <a:rPr lang="en-US" sz="2800" dirty="0">
                <a:cs typeface="Calibri" pitchFamily="34" charset="0"/>
              </a:rPr>
              <a:t>an </a:t>
            </a:r>
            <a:r>
              <a:rPr lang="en-US" sz="2800" dirty="0">
                <a:solidFill>
                  <a:srgbClr val="FFFF00"/>
                </a:solidFill>
                <a:cs typeface="Calibri" pitchFamily="34" charset="0"/>
              </a:rPr>
              <a:t>entire institution</a:t>
            </a:r>
            <a:r>
              <a:rPr lang="en-US" sz="2800" dirty="0">
                <a:solidFill>
                  <a:schemeClr val="tx2"/>
                </a:solidFill>
                <a:cs typeface="Calibri" pitchFamily="34" charset="0"/>
              </a:rPr>
              <a:t>,</a:t>
            </a:r>
            <a:r>
              <a:rPr lang="en-US" sz="2800" dirty="0">
                <a:cs typeface="Calibri" pitchFamily="34" charset="0"/>
              </a:rPr>
              <a:t> indicating that each of an institution's parts is contributing to the achievement of the institution's objectives, although not necessarily all at the same level of quality. The various commissions of the regional accrediting agencies, for example, perform institutional accreditation, as do many national accrediting agencies.</a:t>
            </a:r>
            <a:r>
              <a:rPr lang="en-US" sz="3200" dirty="0" smtClean="0">
                <a:cs typeface="Calibri" pitchFamily="34" charset="0"/>
              </a:rPr>
              <a:t> </a:t>
            </a:r>
          </a:p>
        </p:txBody>
      </p:sp>
    </p:spTree>
    <p:extLst>
      <p:ext uri="{BB962C8B-B14F-4D97-AF65-F5344CB8AC3E}">
        <p14:creationId xmlns:p14="http://schemas.microsoft.com/office/powerpoint/2010/main" val="29516251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Greater Contrast">
      <a:dk1>
        <a:srgbClr val="000000"/>
      </a:dk1>
      <a:lt1>
        <a:srgbClr val="FFFFFF"/>
      </a:lt1>
      <a:dk2>
        <a:srgbClr val="1D4775"/>
      </a:dk2>
      <a:lt2>
        <a:srgbClr val="FEF194"/>
      </a:lt2>
      <a:accent1>
        <a:srgbClr val="FFD965"/>
      </a:accent1>
      <a:accent2>
        <a:srgbClr val="308CA2"/>
      </a:accent2>
      <a:accent3>
        <a:srgbClr val="DF8045"/>
      </a:accent3>
      <a:accent4>
        <a:srgbClr val="6DB228"/>
      </a:accent4>
      <a:accent5>
        <a:srgbClr val="F68100"/>
      </a:accent5>
      <a:accent6>
        <a:srgbClr val="A061C3"/>
      </a:accent6>
      <a:hlink>
        <a:srgbClr val="1D4775"/>
      </a:hlink>
      <a:folHlink>
        <a:srgbClr val="1D4775"/>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onference Document" ma:contentTypeID="0x010100542DAF0BA3E8064D8684B95F2F5834E5005E85DC6A08E0944DB946A136C6E836FC" ma:contentTypeVersion="1" ma:contentTypeDescription="" ma:contentTypeScope="" ma:versionID="6a2805cc372907a6132320f78ebbb15b">
  <xsd:schema xmlns:xsd="http://www.w3.org/2001/XMLSchema" xmlns:xs="http://www.w3.org/2001/XMLSchema" xmlns:p="http://schemas.microsoft.com/office/2006/metadata/properties" targetNamespace="http://schemas.microsoft.com/office/2006/metadata/properties" ma:root="true" ma:fieldsID="ea22ca1eda37a0dd5969590af2c079e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Presente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D92FB3-DD27-4AF9-9B24-337662058469}"/>
</file>

<file path=customXml/itemProps2.xml><?xml version="1.0" encoding="utf-8"?>
<ds:datastoreItem xmlns:ds="http://schemas.openxmlformats.org/officeDocument/2006/customXml" ds:itemID="{1A2581EE-37A1-4556-908C-91EFAEF6C570}"/>
</file>

<file path=customXml/itemProps3.xml><?xml version="1.0" encoding="utf-8"?>
<ds:datastoreItem xmlns:ds="http://schemas.openxmlformats.org/officeDocument/2006/customXml" ds:itemID="{6022D81E-526C-40B7-BF68-EC5F0894E94F}"/>
</file>

<file path=docProps/app.xml><?xml version="1.0" encoding="utf-8"?>
<Properties xmlns="http://schemas.openxmlformats.org/officeDocument/2006/extended-properties" xmlns:vt="http://schemas.openxmlformats.org/officeDocument/2006/docPropsVTypes">
  <Template>Elemental</Template>
  <TotalTime>4963</TotalTime>
  <Words>2843</Words>
  <Application>Microsoft Office PowerPoint</Application>
  <PresentationFormat>On-screen Show (4:3)</PresentationFormat>
  <Paragraphs>191</Paragraphs>
  <Slides>50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Calibri</vt:lpstr>
      <vt:lpstr>Wingdings</vt:lpstr>
      <vt:lpstr>Palatino Linotype</vt:lpstr>
      <vt:lpstr>Elemental</vt:lpstr>
      <vt:lpstr>AAA Role and Function</vt:lpstr>
      <vt:lpstr>Adventist Accrediting Association Articles of Incorporation</vt:lpstr>
      <vt:lpstr>Adventist Accrediting Association  Articles of Incorporation</vt:lpstr>
      <vt:lpstr>Accreditation in the United States</vt:lpstr>
      <vt:lpstr>Accreditation in the United States</vt:lpstr>
      <vt:lpstr>Council for Higher Education Accreditation Non-governmental Coordinating Agency</vt:lpstr>
      <vt:lpstr>Council for Higher Education Accreditation Non-governmental Coordinating Agency</vt:lpstr>
      <vt:lpstr>Accreditation Defined</vt:lpstr>
      <vt:lpstr>     Accreditation in the United States Types of Accreditation</vt:lpstr>
      <vt:lpstr>Focus of AAA &amp; IBE/IBMTE</vt:lpstr>
      <vt:lpstr>Philosophy of Seventh-day  Adventist Accreditation</vt:lpstr>
      <vt:lpstr>Philosophy of Seventh-day  Adventist Accreditation</vt:lpstr>
      <vt:lpstr>Philosophy of Seventh-day  Adventist Accreditation</vt:lpstr>
      <vt:lpstr>AAA Supports the Rights of Institutions, Faculty, Students</vt:lpstr>
      <vt:lpstr>AAA Accreditation Responsibilities</vt:lpstr>
      <vt:lpstr>AAA Accreditation Objectives</vt:lpstr>
      <vt:lpstr>     AAA Role: Assuring Truly  Adventist Education Happens</vt:lpstr>
      <vt:lpstr>     AAA Role: Assuring Truly  Adventist Education Happens</vt:lpstr>
      <vt:lpstr>Types of AAA Visits</vt:lpstr>
      <vt:lpstr>Regular Visit</vt:lpstr>
      <vt:lpstr>Form A: Institution of Excellence Standards</vt:lpstr>
      <vt:lpstr>Form A: Institution of Excellence Standards</vt:lpstr>
      <vt:lpstr>        Form A: Institution of Excellence Standards</vt:lpstr>
      <vt:lpstr>Form A: Institution of Excellence Standards</vt:lpstr>
      <vt:lpstr>Form A: Institution of Excellence Standards</vt:lpstr>
      <vt:lpstr>Form A: Institution of Excellence Standards</vt:lpstr>
      <vt:lpstr>Regular Visit</vt:lpstr>
      <vt:lpstr>Form B: Institution of Excellence Standards</vt:lpstr>
      <vt:lpstr>Form B: Institution of Excellence Standards</vt:lpstr>
      <vt:lpstr>        Form B: Institution of Excellence Standards</vt:lpstr>
      <vt:lpstr>Form B: Institution of Excellence Standards</vt:lpstr>
      <vt:lpstr>     AAA Accreditation Process</vt:lpstr>
      <vt:lpstr>AAA Accreditation Process</vt:lpstr>
      <vt:lpstr>Summary of the Process</vt:lpstr>
      <vt:lpstr>Benefits of AAA Accreditation</vt:lpstr>
      <vt:lpstr>Benefits of AAA Accreditation</vt:lpstr>
      <vt:lpstr>Benefits of AAA Accreditation</vt:lpstr>
      <vt:lpstr>Benefits of AAA Accreditation</vt:lpstr>
      <vt:lpstr>Benefits of AAA Accreditation</vt:lpstr>
      <vt:lpstr>Benefits of AAA Accreditation</vt:lpstr>
      <vt:lpstr>Benefits of AAA Accreditation</vt:lpstr>
      <vt:lpstr>Benefits of AAA Accreditation</vt:lpstr>
      <vt:lpstr>Council for Higher Education Accreditation (CHEA ) Mission</vt:lpstr>
      <vt:lpstr>Council for Higher Education Accreditation (CHEA)  Recognition Standards</vt:lpstr>
      <vt:lpstr>Council for Higher Education Accreditation CHEA  Recognition Standards</vt:lpstr>
      <vt:lpstr>AAA Seeking Council for Higher Education Accreditation (CHEA)  Recognition</vt:lpstr>
      <vt:lpstr>AAA Accreditation Aim: Uphold the Mission of the Church in the Context of High Academic Quality</vt:lpstr>
      <vt:lpstr>AAA Accreditation Aim: Uphold the Mission of the Church in the Context of High Academic Quality</vt:lpstr>
      <vt:lpstr>AAA Accreditation: Uphold the Mission of the Church in the Context of High Academic Quality</vt:lpstr>
      <vt:lpstr>Sources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Role and Function: Adventist Accrediting Association (AAA)</dc:title>
  <dc:creator>John Wesley Taylor V</dc:creator>
  <cp:lastModifiedBy>Hamblin, Adrian S.</cp:lastModifiedBy>
  <cp:revision>215</cp:revision>
  <dcterms:created xsi:type="dcterms:W3CDTF">2011-01-12T17:08:58Z</dcterms:created>
  <dcterms:modified xsi:type="dcterms:W3CDTF">2014-03-24T16:06:17Z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0x010100542DAF0BA3E8064D8684B95F2F5834E5005E85DC6A08E0944DB946A136C6E836FC</vt:lpwstr>
  </property>
</Properties>
</file>